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(null)" ContentType="image/x-emf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65" r:id="rId5"/>
    <p:sldId id="34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00FF"/>
    <a:srgbClr val="A2B7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545"/>
    <p:restoredTop sz="94650"/>
  </p:normalViewPr>
  <p:slideViewPr>
    <p:cSldViewPr snapToGrid="0" snapToObjects="1">
      <p:cViewPr varScale="1">
        <p:scale>
          <a:sx n="154" d="100"/>
          <a:sy n="154" d="100"/>
        </p:scale>
        <p:origin x="240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BC8E5-11A1-724B-BD05-8F3344226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C98320-99CA-7842-A3CB-D9C065A4D0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222E4-700F-274A-B2A8-7F5F158BE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DC497-8A07-8E41-9E39-4B190D714977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2D856-B22E-CC43-96FB-21B12C363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1D4BB-022B-C643-AE1B-945A313C3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4E1FD-CBBF-B44F-B57E-EB4A1C827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713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071AD-7316-3D43-B23C-ABE6ECA4B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B0B3C9-AB6A-BD48-A8CE-724FB4C82F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A66C5-6ABA-4E42-9F5A-CF827042B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DC497-8A07-8E41-9E39-4B190D714977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0A75E-96EC-5840-97D2-48D0F915C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5430A-6FA9-2E46-B831-F0BBD92FD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4E1FD-CBBF-B44F-B57E-EB4A1C827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71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713093-0A85-574D-81CC-73B68207A5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E7F505-3ADB-F844-98CC-92DAFEE80F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7CA6B-6986-4643-BD80-FFCD65A66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DC497-8A07-8E41-9E39-4B190D714977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4B79E-FED3-CC4B-845A-F5841B349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B89BA-8B87-6540-9AA7-B9C9DBC13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4E1FD-CBBF-B44F-B57E-EB4A1C827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732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EE08E-CED1-764F-AC3B-A47624CBE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766C8-BB14-D446-8ABE-B1707A5A8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66C866-9784-B340-9CE1-E9C9DFE68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DC497-8A07-8E41-9E39-4B190D714977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A0C25-09E0-8548-AB44-41BBEE794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F048B-48A5-3A42-967F-93EC668A6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4E1FD-CBBF-B44F-B57E-EB4A1C827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987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772FF-64EE-D24E-A527-79DB7D022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B26507-018F-9240-8A4B-55748A969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218CD-8137-0146-9E5D-D12A377AC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DC497-8A07-8E41-9E39-4B190D714977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622F7-0B60-0F4B-B0B9-6445B3D59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245A1-FD3E-2846-BD39-19D23020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4E1FD-CBBF-B44F-B57E-EB4A1C827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99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4F38E-A0A8-1A46-82DB-7EA6CE589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626DF-FACA-D843-8B67-39093AE19C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A9CD-80BD-7F45-AC29-B61B61B0D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6D18EB-5FDF-A345-A974-93D81B304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DC497-8A07-8E41-9E39-4B190D714977}" type="datetimeFigureOut">
              <a:rPr lang="en-US" smtClean="0"/>
              <a:t>6/28/18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F2EC4-5A22-F84F-9A00-E6746439F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C3FEC-64D0-CD49-9C5D-2376A2B0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4E1FD-CBBF-B44F-B57E-EB4A1C827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323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D6CC-1038-1C47-B72D-02DCC60EC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A1537-088D-C945-B82D-04E52A847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A0DCE9-4D3B-164F-AC26-B1A45A7A72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3872BC-79F1-CF4D-AFB8-2B3FD90A30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57C737-A88A-4445-9280-A0DDB5931D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3C8514-0764-9940-A716-A73F4D548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DC497-8A07-8E41-9E39-4B190D714977}" type="datetimeFigureOut">
              <a:rPr lang="en-US" smtClean="0"/>
              <a:t>6/28/18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D5427B-BA43-A440-BBA1-7C2CC83B3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02D2CF-4CE2-7D4B-AE1A-2AE729922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4E1FD-CBBF-B44F-B57E-EB4A1C827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67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BBA11-56BF-8A45-A419-EAB7DE4DA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7B6598-5BFB-2A48-AC7F-AF668CF00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DC497-8A07-8E41-9E39-4B190D714977}" type="datetimeFigureOut">
              <a:rPr lang="en-US" smtClean="0"/>
              <a:t>6/28/18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886B0-2886-AE48-9B78-DD44A5770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14C7E-7B37-E240-AC90-5E55A08B9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4E1FD-CBBF-B44F-B57E-EB4A1C827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241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A6F934-D91F-1D44-97F3-3197B31A7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DC497-8A07-8E41-9E39-4B190D714977}" type="datetimeFigureOut">
              <a:rPr lang="en-US" smtClean="0"/>
              <a:t>6/28/18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9C6C0B-25D5-554A-81F7-919FF58BB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624D3-1728-634F-9F88-89B62BC79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4E1FD-CBBF-B44F-B57E-EB4A1C827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168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01D0D-2420-7046-9A96-507B6073B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29947-E4F7-2F41-A976-F1A172167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83A851-0C3C-6142-BCC4-97D26FF5FE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9C8457-8359-DC40-B0CC-EA914C96F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DC497-8A07-8E41-9E39-4B190D714977}" type="datetimeFigureOut">
              <a:rPr lang="en-US" smtClean="0"/>
              <a:t>6/28/18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72039-B294-4945-A28A-4CCFECC5C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5A1B8E-4351-F44C-8F22-754256E0C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4E1FD-CBBF-B44F-B57E-EB4A1C827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844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B9266-1135-B746-B61D-DBB9F49E3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131BD2-EDA4-5D4D-A01E-48EBAB1C7C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9051B5-4F72-D94D-BBB5-7BB12DE6C5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F227D4-2141-2E4A-9F9A-0BB19B431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DC497-8A07-8E41-9E39-4B190D714977}" type="datetimeFigureOut">
              <a:rPr lang="en-US" smtClean="0"/>
              <a:t>6/28/18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9ED829-1E1D-6A4D-A136-71617B000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2028BC-CFA2-9243-91D4-617AE8AA4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4E1FD-CBBF-B44F-B57E-EB4A1C827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675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1E6360-21EB-9347-A75F-096F313A9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26B9E9-E6F3-094F-9558-DBB5602A6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B68C2-1D8F-8E48-8659-7C9302932D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DC497-8A07-8E41-9E39-4B190D714977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352BD-C739-934E-9E03-97FA03C24C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333F7-37D0-9648-870B-FD1E31F54E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24E1FD-CBBF-B44F-B57E-EB4A1C827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8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9.(null)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15.emf"/><Relationship Id="rId5" Type="http://schemas.openxmlformats.org/officeDocument/2006/relationships/image" Target="../media/image11.png"/><Relationship Id="rId10" Type="http://schemas.openxmlformats.org/officeDocument/2006/relationships/image" Target="../media/image14.emf"/><Relationship Id="rId4" Type="http://schemas.microsoft.com/office/2007/relationships/hdphoto" Target="../media/hdphoto1.wdp"/><Relationship Id="rId9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87981D5-A938-6B40-B37D-4921F3D61D41}"/>
              </a:ext>
            </a:extLst>
          </p:cNvPr>
          <p:cNvSpPr/>
          <p:nvPr/>
        </p:nvSpPr>
        <p:spPr>
          <a:xfrm>
            <a:off x="5398038" y="70523"/>
            <a:ext cx="6735597" cy="6735597"/>
          </a:xfrm>
          <a:prstGeom prst="rect">
            <a:avLst/>
          </a:prstGeom>
          <a:solidFill>
            <a:schemeClr val="accent1">
              <a:alpha val="5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6AAB0E60-E73B-3944-9783-41DAA2583D98}"/>
              </a:ext>
            </a:extLst>
          </p:cNvPr>
          <p:cNvGrpSpPr/>
          <p:nvPr/>
        </p:nvGrpSpPr>
        <p:grpSpPr>
          <a:xfrm>
            <a:off x="3806858" y="-1364283"/>
            <a:ext cx="10000582" cy="9776763"/>
            <a:chOff x="3806858" y="-1364283"/>
            <a:chExt cx="10000582" cy="9776763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4E5524D-D7D2-2543-A877-F69B090025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2948" y="4493725"/>
              <a:ext cx="1828800" cy="1828800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131E1E0-5025-7344-9899-AC270FCBA8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96744" y="3222640"/>
              <a:ext cx="1828800" cy="1828800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63110ECF-34DD-CC4C-AEBF-A2AAEEF954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98080" y="5577840"/>
              <a:ext cx="1828800" cy="1828800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0ABAC96-2CEB-B347-A808-A69980C6C955}"/>
                </a:ext>
              </a:extLst>
            </p:cNvPr>
            <p:cNvGrpSpPr/>
            <p:nvPr/>
          </p:nvGrpSpPr>
          <p:grpSpPr>
            <a:xfrm>
              <a:off x="3806858" y="-1364283"/>
              <a:ext cx="10000582" cy="9776763"/>
              <a:chOff x="3806858" y="-1364283"/>
              <a:chExt cx="10000582" cy="9776763"/>
            </a:xfrm>
          </p:grpSpPr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81FD9046-14E8-C844-B1F4-C3934A70E34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06858" y="3840480"/>
                <a:ext cx="1828800" cy="1828800"/>
              </a:xfrm>
              <a:prstGeom prst="ellipse">
                <a:avLst/>
              </a:prstGeom>
              <a:solidFill>
                <a:srgbClr val="FF0000">
                  <a:alpha val="30000"/>
                </a:srgbClr>
              </a:solidFill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FF57B80-BD98-0046-95B4-28E7E9FF3DCC}"/>
                  </a:ext>
                </a:extLst>
              </p:cNvPr>
              <p:cNvGrpSpPr/>
              <p:nvPr/>
            </p:nvGrpSpPr>
            <p:grpSpPr>
              <a:xfrm>
                <a:off x="3840480" y="-1364283"/>
                <a:ext cx="9966960" cy="9776763"/>
                <a:chOff x="3840480" y="-1364283"/>
                <a:chExt cx="9966960" cy="9776763"/>
              </a:xfrm>
            </p:grpSpPr>
            <p:sp>
              <p:nvSpPr>
                <p:cNvPr id="177" name="Oval 176">
                  <a:extLst>
                    <a:ext uri="{FF2B5EF4-FFF2-40B4-BE49-F238E27FC236}">
                      <a16:creationId xmlns:a16="http://schemas.microsoft.com/office/drawing/2014/main" id="{9A4C36AA-EF1A-9647-8203-95947791C4C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06640" y="6362294"/>
                  <a:ext cx="1828800" cy="1828800"/>
                </a:xfrm>
                <a:prstGeom prst="ellipse">
                  <a:avLst/>
                </a:prstGeom>
                <a:solidFill>
                  <a:srgbClr val="FF0000">
                    <a:alpha val="30000"/>
                  </a:srgbClr>
                </a:solidFill>
                <a:ln w="508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" name="Oval 184">
                  <a:extLst>
                    <a:ext uri="{FF2B5EF4-FFF2-40B4-BE49-F238E27FC236}">
                      <a16:creationId xmlns:a16="http://schemas.microsoft.com/office/drawing/2014/main" id="{7A535B80-40DF-2F41-B710-311ADD5886A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572000" y="-457200"/>
                  <a:ext cx="1828800" cy="1828800"/>
                </a:xfrm>
                <a:prstGeom prst="ellipse">
                  <a:avLst/>
                </a:prstGeom>
                <a:solidFill>
                  <a:srgbClr val="FF0000">
                    <a:alpha val="30000"/>
                  </a:srgbClr>
                </a:solidFill>
                <a:ln w="508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Oval 196">
                  <a:extLst>
                    <a:ext uri="{FF2B5EF4-FFF2-40B4-BE49-F238E27FC236}">
                      <a16:creationId xmlns:a16="http://schemas.microsoft.com/office/drawing/2014/main" id="{764C11BC-03DC-D64F-BBD7-E99857DFC04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306867" y="5760720"/>
                  <a:ext cx="1828800" cy="1828800"/>
                </a:xfrm>
                <a:prstGeom prst="ellipse">
                  <a:avLst/>
                </a:prstGeom>
                <a:solidFill>
                  <a:srgbClr val="FF0000">
                    <a:alpha val="30000"/>
                  </a:srgbClr>
                </a:solidFill>
                <a:ln w="508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452A663F-3AFA-ED48-AD59-1AB6E4CEFAF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60645" y="3412293"/>
                  <a:ext cx="1828800" cy="1828800"/>
                </a:xfrm>
                <a:prstGeom prst="ellipse">
                  <a:avLst/>
                </a:prstGeom>
                <a:solidFill>
                  <a:srgbClr val="FF0000">
                    <a:alpha val="30000"/>
                  </a:srgbClr>
                </a:solidFill>
                <a:ln w="508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E5BF2657-178F-6E4F-9679-1392E6196F0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197495" y="4880423"/>
                  <a:ext cx="1828800" cy="1828800"/>
                </a:xfrm>
                <a:prstGeom prst="ellipse">
                  <a:avLst/>
                </a:prstGeom>
                <a:solidFill>
                  <a:srgbClr val="FF0000">
                    <a:alpha val="30000"/>
                  </a:srgbClr>
                </a:solidFill>
                <a:ln w="508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8131816B-A0D2-7845-A371-55933DC2FB0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692640" y="5276599"/>
                  <a:ext cx="1828800" cy="1828800"/>
                </a:xfrm>
                <a:prstGeom prst="ellipse">
                  <a:avLst/>
                </a:prstGeom>
                <a:solidFill>
                  <a:srgbClr val="FF0000">
                    <a:alpha val="30000"/>
                  </a:srgbClr>
                </a:solidFill>
                <a:ln w="508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C6F2FFDB-7918-734A-95B6-8570DBA2C9E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692640" y="-1364283"/>
                  <a:ext cx="1828800" cy="1828800"/>
                </a:xfrm>
                <a:prstGeom prst="ellipse">
                  <a:avLst/>
                </a:prstGeom>
                <a:solidFill>
                  <a:srgbClr val="FF0000">
                    <a:alpha val="30000"/>
                  </a:srgbClr>
                </a:solidFill>
                <a:ln w="508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C15D0F92-105F-EF41-927F-D04887A57D8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416918" y="3781657"/>
                  <a:ext cx="1828800" cy="1828800"/>
                </a:xfrm>
                <a:prstGeom prst="ellipse">
                  <a:avLst/>
                </a:prstGeom>
                <a:solidFill>
                  <a:srgbClr val="FF0000">
                    <a:alpha val="30000"/>
                  </a:srgbClr>
                </a:solidFill>
                <a:ln w="508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30FFF3F0-EC4E-614A-944B-BC807F0F4FE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607040" y="-182880"/>
                  <a:ext cx="1828800" cy="1828800"/>
                </a:xfrm>
                <a:prstGeom prst="ellipse">
                  <a:avLst/>
                </a:prstGeom>
                <a:solidFill>
                  <a:srgbClr val="FF0000">
                    <a:alpha val="30000"/>
                  </a:srgbClr>
                </a:solidFill>
                <a:ln w="508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8EF1E07D-F107-4848-984F-63A3DE36B66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515600" y="3840480"/>
                  <a:ext cx="1828800" cy="1828800"/>
                </a:xfrm>
                <a:prstGeom prst="ellipse">
                  <a:avLst/>
                </a:prstGeom>
                <a:solidFill>
                  <a:srgbClr val="FF0000">
                    <a:alpha val="30000"/>
                  </a:srgbClr>
                </a:solidFill>
                <a:ln w="508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EF97B5DF-3175-1A40-AD3F-7AE4DAD3D4D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567705" y="1016476"/>
                  <a:ext cx="1828800" cy="1828800"/>
                </a:xfrm>
                <a:prstGeom prst="ellipse">
                  <a:avLst/>
                </a:prstGeom>
                <a:solidFill>
                  <a:srgbClr val="FF0000">
                    <a:alpha val="30000"/>
                  </a:srgbClr>
                </a:solidFill>
                <a:ln w="508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0971DFD8-5935-B945-AD9A-B46553A306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51891" y="130778"/>
                  <a:ext cx="1828800" cy="1828800"/>
                </a:xfrm>
                <a:prstGeom prst="ellipse">
                  <a:avLst/>
                </a:prstGeom>
                <a:solidFill>
                  <a:srgbClr val="FF0000">
                    <a:alpha val="30000"/>
                  </a:srgbClr>
                </a:solidFill>
                <a:ln w="508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A87C2221-3699-6D43-B478-2FAABC314CA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067058" y="2560320"/>
                  <a:ext cx="1828800" cy="1828800"/>
                </a:xfrm>
                <a:prstGeom prst="ellipse">
                  <a:avLst/>
                </a:prstGeom>
                <a:solidFill>
                  <a:srgbClr val="FF0000">
                    <a:alpha val="30000"/>
                  </a:srgbClr>
                </a:solidFill>
                <a:ln w="508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6182EAA7-4C26-8E4C-A5AE-1546C651C7F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607040" y="6583680"/>
                  <a:ext cx="1828800" cy="1828800"/>
                </a:xfrm>
                <a:prstGeom prst="ellipse">
                  <a:avLst/>
                </a:prstGeom>
                <a:solidFill>
                  <a:srgbClr val="FF0000">
                    <a:alpha val="30000"/>
                  </a:srgbClr>
                </a:solidFill>
                <a:ln w="508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87271FC1-0090-B242-A0F6-195AF0FBCBF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840480" y="-182880"/>
                  <a:ext cx="1828800" cy="1828800"/>
                </a:xfrm>
                <a:prstGeom prst="ellipse">
                  <a:avLst/>
                </a:prstGeom>
                <a:solidFill>
                  <a:srgbClr val="FF0000">
                    <a:alpha val="30000"/>
                  </a:srgbClr>
                </a:solidFill>
                <a:ln w="508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2C05E163-4AC2-3B4C-AEC2-98C361363D6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777624" y="2356502"/>
                  <a:ext cx="1828800" cy="1828800"/>
                </a:xfrm>
                <a:prstGeom prst="ellipse">
                  <a:avLst/>
                </a:prstGeom>
                <a:solidFill>
                  <a:srgbClr val="FF0000">
                    <a:alpha val="30000"/>
                  </a:srgbClr>
                </a:solidFill>
                <a:ln w="508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Oval 120">
                  <a:extLst>
                    <a:ext uri="{FF2B5EF4-FFF2-40B4-BE49-F238E27FC236}">
                      <a16:creationId xmlns:a16="http://schemas.microsoft.com/office/drawing/2014/main" id="{E9E5FC90-1C9F-454C-B77E-B19EFA870DE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480560" y="5303520"/>
                  <a:ext cx="1828800" cy="1828800"/>
                </a:xfrm>
                <a:prstGeom prst="ellipse">
                  <a:avLst/>
                </a:prstGeom>
                <a:solidFill>
                  <a:srgbClr val="FF0000">
                    <a:alpha val="30000"/>
                  </a:srgbClr>
                </a:solidFill>
                <a:ln w="508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C6CB746F-CC01-0144-832D-7122019754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03520" y="1828800"/>
                  <a:ext cx="1828800" cy="1828800"/>
                </a:xfrm>
                <a:prstGeom prst="ellipse">
                  <a:avLst/>
                </a:prstGeom>
                <a:solidFill>
                  <a:srgbClr val="FF0000">
                    <a:alpha val="30000"/>
                  </a:srgbClr>
                </a:solidFill>
                <a:ln w="508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B5D70D6F-426C-6842-A80B-486893E8C9D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730984" y="640080"/>
                  <a:ext cx="1828800" cy="1828800"/>
                </a:xfrm>
                <a:prstGeom prst="ellipse">
                  <a:avLst/>
                </a:prstGeom>
                <a:solidFill>
                  <a:srgbClr val="FF0000">
                    <a:alpha val="30000"/>
                  </a:srgbClr>
                </a:solidFill>
                <a:ln w="508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682CA1D0-DEEC-9743-A4DC-BE5851C7AFC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247120" y="5303520"/>
                  <a:ext cx="1828800" cy="1828800"/>
                </a:xfrm>
                <a:prstGeom prst="ellipse">
                  <a:avLst/>
                </a:prstGeom>
                <a:solidFill>
                  <a:srgbClr val="FF0000">
                    <a:alpha val="30000"/>
                  </a:srgbClr>
                </a:solidFill>
                <a:ln w="508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CD0D6226-B294-3148-AD24-AC6D3FCEFE2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06640" y="-365760"/>
                  <a:ext cx="1828800" cy="1828800"/>
                </a:xfrm>
                <a:prstGeom prst="ellipse">
                  <a:avLst/>
                </a:prstGeom>
                <a:solidFill>
                  <a:srgbClr val="FF0000">
                    <a:alpha val="30000"/>
                  </a:srgbClr>
                </a:solidFill>
                <a:ln w="508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2FED6BAC-550C-4240-8972-009D6EFB796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978640" y="1828800"/>
                  <a:ext cx="1828800" cy="1828800"/>
                </a:xfrm>
                <a:prstGeom prst="ellipse">
                  <a:avLst/>
                </a:prstGeom>
                <a:solidFill>
                  <a:srgbClr val="FF0000">
                    <a:alpha val="30000"/>
                  </a:srgbClr>
                </a:solidFill>
                <a:ln w="508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D5284856-C4E6-4144-BE4E-2C5D12E311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24194" y="2560320"/>
                  <a:ext cx="1828800" cy="1828800"/>
                </a:xfrm>
                <a:prstGeom prst="ellipse">
                  <a:avLst/>
                </a:prstGeom>
                <a:solidFill>
                  <a:srgbClr val="FF0000">
                    <a:alpha val="30000"/>
                  </a:srgbClr>
                </a:solidFill>
                <a:ln w="508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2A8C42E6-C3F3-9D4F-B510-4009C68AAD2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939995" y="640080"/>
                  <a:ext cx="1828800" cy="1828800"/>
                </a:xfrm>
                <a:prstGeom prst="ellipse">
                  <a:avLst/>
                </a:prstGeom>
                <a:solidFill>
                  <a:srgbClr val="FF0000">
                    <a:alpha val="30000"/>
                  </a:srgbClr>
                </a:solidFill>
                <a:ln w="508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Oval 152">
                  <a:extLst>
                    <a:ext uri="{FF2B5EF4-FFF2-40B4-BE49-F238E27FC236}">
                      <a16:creationId xmlns:a16="http://schemas.microsoft.com/office/drawing/2014/main" id="{24492BCD-637D-474A-81B8-505E668C17C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046720" y="6126480"/>
                  <a:ext cx="1828800" cy="1828800"/>
                </a:xfrm>
                <a:prstGeom prst="ellipse">
                  <a:avLst/>
                </a:prstGeom>
                <a:solidFill>
                  <a:srgbClr val="FF0000">
                    <a:alpha val="30000"/>
                  </a:srgbClr>
                </a:solidFill>
                <a:ln w="508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Oval 160">
                  <a:extLst>
                    <a:ext uri="{FF2B5EF4-FFF2-40B4-BE49-F238E27FC236}">
                      <a16:creationId xmlns:a16="http://schemas.microsoft.com/office/drawing/2014/main" id="{49C05AB5-135F-7A4C-8681-2585DE73542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577840" y="-1097280"/>
                  <a:ext cx="1828800" cy="1828800"/>
                </a:xfrm>
                <a:prstGeom prst="ellipse">
                  <a:avLst/>
                </a:prstGeom>
                <a:solidFill>
                  <a:srgbClr val="FF0000">
                    <a:alpha val="30000"/>
                  </a:srgbClr>
                </a:solidFill>
                <a:ln w="508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Oval 192">
                  <a:extLst>
                    <a:ext uri="{FF2B5EF4-FFF2-40B4-BE49-F238E27FC236}">
                      <a16:creationId xmlns:a16="http://schemas.microsoft.com/office/drawing/2014/main" id="{B00EDA2C-44D4-AC41-AA91-2334FCF0EB4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338560" y="6309360"/>
                  <a:ext cx="1828800" cy="1828800"/>
                </a:xfrm>
                <a:prstGeom prst="ellipse">
                  <a:avLst/>
                </a:prstGeom>
                <a:solidFill>
                  <a:srgbClr val="FF0000">
                    <a:alpha val="30000"/>
                  </a:srgbClr>
                </a:solidFill>
                <a:ln w="508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Oval 148">
                  <a:extLst>
                    <a:ext uri="{FF2B5EF4-FFF2-40B4-BE49-F238E27FC236}">
                      <a16:creationId xmlns:a16="http://schemas.microsoft.com/office/drawing/2014/main" id="{15A7C5CD-C15F-E94F-9ECD-0604CC1531A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046720" y="-548640"/>
                  <a:ext cx="1828800" cy="1828800"/>
                </a:xfrm>
                <a:prstGeom prst="ellipse">
                  <a:avLst/>
                </a:prstGeom>
                <a:solidFill>
                  <a:srgbClr val="FF0000">
                    <a:alpha val="30000"/>
                  </a:srgbClr>
                </a:solidFill>
                <a:ln w="508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Oval 156">
                  <a:extLst>
                    <a:ext uri="{FF2B5EF4-FFF2-40B4-BE49-F238E27FC236}">
                      <a16:creationId xmlns:a16="http://schemas.microsoft.com/office/drawing/2014/main" id="{7C96BB1D-C76F-EA4E-A254-517C39CB136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577840" y="5577840"/>
                  <a:ext cx="1828800" cy="1828800"/>
                </a:xfrm>
                <a:prstGeom prst="ellipse">
                  <a:avLst/>
                </a:prstGeom>
                <a:solidFill>
                  <a:srgbClr val="FF0000">
                    <a:alpha val="30000"/>
                  </a:srgbClr>
                </a:solidFill>
                <a:ln w="508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Oval 164">
                  <a:extLst>
                    <a:ext uri="{FF2B5EF4-FFF2-40B4-BE49-F238E27FC236}">
                      <a16:creationId xmlns:a16="http://schemas.microsoft.com/office/drawing/2014/main" id="{A7A0605A-FD91-7D4B-AF39-620796A0571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937760" y="3931920"/>
                  <a:ext cx="1828800" cy="1828800"/>
                </a:xfrm>
                <a:prstGeom prst="ellipse">
                  <a:avLst/>
                </a:prstGeom>
                <a:solidFill>
                  <a:srgbClr val="FF0000">
                    <a:alpha val="30000"/>
                  </a:srgbClr>
                </a:solidFill>
                <a:ln w="508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7094AC95-CE1D-134D-9422-5D6D106F7AF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701150" y="3931920"/>
                  <a:ext cx="1828800" cy="1828800"/>
                </a:xfrm>
                <a:prstGeom prst="ellipse">
                  <a:avLst/>
                </a:prstGeom>
                <a:solidFill>
                  <a:srgbClr val="FF0000">
                    <a:alpha val="30000"/>
                  </a:srgbClr>
                </a:solidFill>
                <a:ln w="508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Oval 208">
                  <a:extLst>
                    <a:ext uri="{FF2B5EF4-FFF2-40B4-BE49-F238E27FC236}">
                      <a16:creationId xmlns:a16="http://schemas.microsoft.com/office/drawing/2014/main" id="{B0DBBC07-3875-2E4C-A9D1-69CE8C41D6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235440" y="6217920"/>
                  <a:ext cx="1828800" cy="1828800"/>
                </a:xfrm>
                <a:prstGeom prst="ellipse">
                  <a:avLst/>
                </a:prstGeom>
                <a:solidFill>
                  <a:srgbClr val="FF0000">
                    <a:alpha val="30000"/>
                  </a:srgbClr>
                </a:solidFill>
                <a:ln w="508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Oval 200">
                  <a:extLst>
                    <a:ext uri="{FF2B5EF4-FFF2-40B4-BE49-F238E27FC236}">
                      <a16:creationId xmlns:a16="http://schemas.microsoft.com/office/drawing/2014/main" id="{AF6478C6-DDC5-5045-8A68-467824E666C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309360" y="-960120"/>
                  <a:ext cx="1828800" cy="1828800"/>
                </a:xfrm>
                <a:prstGeom prst="ellipse">
                  <a:avLst/>
                </a:prstGeom>
                <a:solidFill>
                  <a:srgbClr val="FF0000">
                    <a:alpha val="30000"/>
                  </a:srgbClr>
                </a:solidFill>
                <a:ln w="508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Oval 204">
                  <a:extLst>
                    <a:ext uri="{FF2B5EF4-FFF2-40B4-BE49-F238E27FC236}">
                      <a16:creationId xmlns:a16="http://schemas.microsoft.com/office/drawing/2014/main" id="{E8AAD560-0C10-6C41-A2FA-F040E7E56FC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235440" y="-548640"/>
                  <a:ext cx="1828800" cy="1828800"/>
                </a:xfrm>
                <a:prstGeom prst="ellipse">
                  <a:avLst/>
                </a:prstGeom>
                <a:solidFill>
                  <a:srgbClr val="FF0000">
                    <a:alpha val="30000"/>
                  </a:srgbClr>
                </a:solidFill>
                <a:ln w="508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" name="Oval 188">
                  <a:extLst>
                    <a:ext uri="{FF2B5EF4-FFF2-40B4-BE49-F238E27FC236}">
                      <a16:creationId xmlns:a16="http://schemas.microsoft.com/office/drawing/2014/main" id="{E6110EC0-F0A4-C442-BA11-76EA9C614D4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338560" y="-457200"/>
                  <a:ext cx="1828800" cy="1828800"/>
                </a:xfrm>
                <a:prstGeom prst="ellipse">
                  <a:avLst/>
                </a:prstGeom>
                <a:solidFill>
                  <a:srgbClr val="FF0000">
                    <a:alpha val="30000"/>
                  </a:srgbClr>
                </a:solidFill>
                <a:ln w="508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632E4796-6102-9F40-9682-7BB8ECBA63C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98080" y="-1097280"/>
                  <a:ext cx="1828800" cy="1828800"/>
                </a:xfrm>
                <a:prstGeom prst="ellipse">
                  <a:avLst/>
                </a:prstGeom>
                <a:solidFill>
                  <a:srgbClr val="FF0000">
                    <a:alpha val="30000"/>
                  </a:srgbClr>
                </a:solidFill>
                <a:ln w="508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F1CDDB9-03AF-2246-B51E-6B61BDD38DC6}"/>
              </a:ext>
            </a:extLst>
          </p:cNvPr>
          <p:cNvGrpSpPr/>
          <p:nvPr/>
        </p:nvGrpSpPr>
        <p:grpSpPr>
          <a:xfrm>
            <a:off x="4606958" y="-559611"/>
            <a:ext cx="8400382" cy="8176563"/>
            <a:chOff x="4606958" y="-559611"/>
            <a:chExt cx="8400382" cy="8176563"/>
          </a:xfrm>
        </p:grpSpPr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635F058E-681C-7C49-8081-465BDCAD8E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35540" y="7022592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79608F4A-1894-004E-BF25-397BCA8B30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35540" y="256032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FE1CAFD7-E4B6-4149-A49E-3B751CF06E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09460" y="-155448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02E82626-B335-674D-BE04-EFC6228491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06967" y="6565392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DECF1EC6-FC05-FD4C-A17C-B8D936A238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138660" y="7114032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123C8E60-D94E-3F47-9715-DD9D95C2C4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72100" y="347472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276C3604-D554-3D42-8EB3-AD89716491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138660" y="347472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6B9AE8E0-2175-A34B-8368-EAF100D840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06740" y="7166966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B660EEBF-5C96-544D-A545-05AEC89ED8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98180" y="-292608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B5169B47-D5E3-F94B-B65F-90FB52EAFB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98180" y="6382512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C301F9B8-E818-C244-A8F0-62D417AC03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501250" y="4736592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B8DA4CAE-6AEB-874B-BF1B-1134E157C9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7860" y="4736592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79F969FA-4DD9-A448-BCAC-AF0A3DE896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77940" y="6382512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418147B-AD08-FD42-8473-95911B51B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77940" y="-292608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39F0724-9B5A-F840-BD05-308686F68B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46820" y="6931152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CC07F13-18E8-1644-B660-FAB621C7C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46820" y="256032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301C882-00F6-4245-A298-742613E7E2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24294" y="3364992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76933658-B7BA-F74A-B4A3-4EC698BB17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8740" y="2633472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05CCED4E-9110-0146-9B89-20DFA4E8AB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06740" y="438912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04B1BC2F-BDE4-C840-B589-5C5E1673E1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0095" y="1444752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0D20A2D6-1E36-6140-B0A9-3980D36DD6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531084" y="1444752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DC2E1B8-1A20-0D4B-86BE-2673549725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47220" y="6108192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7A774DD3-17CD-C442-8F3D-42050BD399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0660" y="6108192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71D2D8EE-F596-7F49-8747-BF084BD187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3620" y="2633472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BC4DB4FE-8C97-3B4D-AC69-8545B36A60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96844" y="4027312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FC88D68-7D34-4448-8362-9BF93368E7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77724" y="3161174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69C6147-9DD9-D049-A131-5FE9C6692F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867158" y="3364992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5007328-DB24-0441-9419-7BEC5C249D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15700" y="4645152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EA70CA08-E730-484A-AFD8-14ACDAA05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6958" y="4645152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1DCE3D79-3DFD-D445-8442-7B72600946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67805" y="1821148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BAB3B88-F0AE-3F41-AE0F-9B8BEA7E31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40580" y="621792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EE413E5B-0A9D-9F4A-B865-EBBD3D2538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51991" y="93545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C425EF0C-C1DF-1645-AB7E-3308ED87CE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92740" y="6081271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45C745E-E9DD-2E45-B5E2-2642A8B76C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97595" y="5685095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DB13032-8DD0-D24D-A853-4079C23F1D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0745" y="4216965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973358E7-C30F-4F4A-9BC8-6EBA68D694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407140" y="7388352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198F226A-254E-F146-9519-0022CCA391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17018" y="4586329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4F213C7-11FD-BF49-9EE0-1E1271F6E4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92740" y="-559611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3372375-E51C-694F-A4E3-081412C6AA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13048" y="5298397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799515D2-0352-7A4A-BEFF-416C592E76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407140" y="621792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3" name="Rectangle 212">
            <a:extLst>
              <a:ext uri="{FF2B5EF4-FFF2-40B4-BE49-F238E27FC236}">
                <a16:creationId xmlns:a16="http://schemas.microsoft.com/office/drawing/2014/main" id="{CD58EEC5-3552-BC41-BA13-F687CFD1AA5E}"/>
              </a:ext>
            </a:extLst>
          </p:cNvPr>
          <p:cNvSpPr/>
          <p:nvPr/>
        </p:nvSpPr>
        <p:spPr>
          <a:xfrm>
            <a:off x="3275178" y="-431037"/>
            <a:ext cx="2019603" cy="8405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097D62A-A7E3-7D41-A0DE-0298709A6FD1}"/>
              </a:ext>
            </a:extLst>
          </p:cNvPr>
          <p:cNvGrpSpPr/>
          <p:nvPr/>
        </p:nvGrpSpPr>
        <p:grpSpPr>
          <a:xfrm>
            <a:off x="1636776" y="7527146"/>
            <a:ext cx="1828800" cy="1828800"/>
            <a:chOff x="1828800" y="1828800"/>
            <a:chExt cx="1828800" cy="18288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C6786A9-1F90-634E-B594-CBB2AB72CA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8800" y="1828800"/>
              <a:ext cx="1828800" cy="1828800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79F13B0-5F65-F44D-BBD9-BFF5C021E4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86000" y="2286000"/>
              <a:ext cx="914400" cy="914400"/>
            </a:xfrm>
            <a:prstGeom prst="ellipse">
              <a:avLst/>
            </a:prstGeom>
            <a:solidFill>
              <a:srgbClr val="7030A0">
                <a:alpha val="29000"/>
              </a:srgbClr>
            </a:solidFill>
            <a:ln w="508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BAEE67A-8491-C44D-A515-D42D35E51D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28900" y="2633472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694C7A7D-5B4F-CE42-830C-203CA358F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52" y="2829056"/>
            <a:ext cx="876563" cy="3346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ED60363-12C4-474B-B0DE-1148E6F48D59}"/>
              </a:ext>
            </a:extLst>
          </p:cNvPr>
          <p:cNvSpPr txBox="1"/>
          <p:nvPr/>
        </p:nvSpPr>
        <p:spPr>
          <a:xfrm>
            <a:off x="132339" y="3163744"/>
            <a:ext cx="420980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Sandia National Laboratories is a multimission laboratory managed and operated by National Technology and </a:t>
            </a:r>
            <a:br>
              <a:rPr lang="en-US" sz="700" dirty="0"/>
            </a:br>
            <a:r>
              <a:rPr lang="en-US" sz="700" dirty="0"/>
              <a:t>Engineering Solutions of Sandia, LLC., a wholly owned subsidiary of Honeywell International, Inc., for the U.S. </a:t>
            </a:r>
            <a:br>
              <a:rPr lang="en-US" sz="700" dirty="0"/>
            </a:br>
            <a:r>
              <a:rPr lang="en-US" sz="700" dirty="0"/>
              <a:t>Department of Energy’s National Nuclear Security Administration under Contract DE-NA0003525.</a:t>
            </a:r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0E60B70D-C262-A54A-B5D8-3A36AA8F31FF}"/>
              </a:ext>
            </a:extLst>
          </p:cNvPr>
          <p:cNvSpPr txBox="1">
            <a:spLocks/>
          </p:cNvSpPr>
          <p:nvPr/>
        </p:nvSpPr>
        <p:spPr>
          <a:xfrm>
            <a:off x="4701" y="-32425"/>
            <a:ext cx="5572197" cy="8002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High-dimensional blue noise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8E7D4C39-5FE1-D44D-A5D8-860D99B6ACA2}"/>
              </a:ext>
            </a:extLst>
          </p:cNvPr>
          <p:cNvSpPr txBox="1">
            <a:spLocks/>
          </p:cNvSpPr>
          <p:nvPr/>
        </p:nvSpPr>
        <p:spPr>
          <a:xfrm>
            <a:off x="132339" y="659827"/>
            <a:ext cx="5016833" cy="23873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Problem:</a:t>
            </a:r>
          </a:p>
          <a:p>
            <a:r>
              <a:rPr lang="en-US" sz="3200" b="1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Fill high-dimensional space</a:t>
            </a:r>
          </a:p>
          <a:p>
            <a:r>
              <a:rPr lang="en-US" sz="3200" b="1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Blue noise points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DB1F54C-7515-4143-8632-2B6706345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92" y="6217920"/>
            <a:ext cx="1854527" cy="521207"/>
          </a:xfrm>
          <a:prstGeom prst="rect">
            <a:avLst/>
          </a:prstGeom>
        </p:spPr>
      </p:pic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C311E776-640E-5944-8B9D-866AA62EAC1C}"/>
              </a:ext>
            </a:extLst>
          </p:cNvPr>
          <p:cNvSpPr txBox="1">
            <a:spLocks/>
          </p:cNvSpPr>
          <p:nvPr/>
        </p:nvSpPr>
        <p:spPr>
          <a:xfrm>
            <a:off x="123573" y="3638144"/>
            <a:ext cx="5016833" cy="3210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Features:</a:t>
            </a:r>
          </a:p>
          <a:p>
            <a:r>
              <a:rPr lang="en-US" sz="3200" b="1" dirty="0">
                <a:solidFill>
                  <a:srgbClr val="FF0000"/>
                </a:solidFill>
                <a:latin typeface="Calibri Light" panose="020F0302020204030204"/>
                <a:ea typeface="+mj-ea"/>
                <a:cs typeface="+mj-cs"/>
              </a:rPr>
              <a:t>Gaps</a:t>
            </a:r>
            <a:br>
              <a:rPr lang="en-US" sz="3200" b="1" dirty="0">
                <a:solidFill>
                  <a:srgbClr val="FF0000"/>
                </a:solidFill>
                <a:latin typeface="Calibri Light" panose="020F0302020204030204"/>
                <a:ea typeface="+mj-ea"/>
                <a:cs typeface="+mj-cs"/>
              </a:rPr>
            </a:br>
            <a:r>
              <a:rPr lang="en-US" sz="3200" b="1" dirty="0">
                <a:solidFill>
                  <a:srgbClr val="FF0000"/>
                </a:solidFill>
                <a:latin typeface="Calibri Light" panose="020F0302020204030204"/>
                <a:ea typeface="+mj-ea"/>
                <a:cs typeface="+mj-cs"/>
              </a:rPr>
              <a:t>    No big gaps</a:t>
            </a:r>
            <a:br>
              <a:rPr lang="en-US" sz="3200" b="1" dirty="0">
                <a:solidFill>
                  <a:srgbClr val="FF0000"/>
                </a:solidFill>
                <a:latin typeface="Calibri Light" panose="020F0302020204030204"/>
                <a:ea typeface="+mj-ea"/>
                <a:cs typeface="+mj-cs"/>
              </a:rPr>
            </a:br>
            <a:r>
              <a:rPr lang="en-US" sz="3200" b="1" dirty="0">
                <a:solidFill>
                  <a:srgbClr val="FF0000"/>
                </a:solidFill>
                <a:latin typeface="Calibri Light" panose="020F0302020204030204"/>
                <a:ea typeface="+mj-ea"/>
                <a:cs typeface="+mj-cs"/>
              </a:rPr>
              <a:t>     </a:t>
            </a:r>
          </a:p>
          <a:p>
            <a:r>
              <a:rPr lang="en-US" sz="3200" b="1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Runtimes exponential-in-d</a:t>
            </a:r>
          </a:p>
        </p:txBody>
      </p:sp>
      <p:pic>
        <p:nvPicPr>
          <p:cNvPr id="238" name="Picture 237">
            <a:extLst>
              <a:ext uri="{FF2B5EF4-FFF2-40B4-BE49-F238E27FC236}">
                <a16:creationId xmlns:a16="http://schemas.microsoft.com/office/drawing/2014/main" id="{AB4631FE-9C5C-1B4B-AD04-51927BF61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307" y="4594240"/>
            <a:ext cx="598414" cy="598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05F606D-C2FF-674A-A9C1-866B7508B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5214" y="1245701"/>
            <a:ext cx="2425128" cy="2312854"/>
          </a:xfrm>
          <a:prstGeom prst="rect">
            <a:avLst/>
          </a:prstGeom>
        </p:spPr>
      </p:pic>
      <p:sp>
        <p:nvSpPr>
          <p:cNvPr id="215" name="Oval 214">
            <a:extLst>
              <a:ext uri="{FF2B5EF4-FFF2-40B4-BE49-F238E27FC236}">
                <a16:creationId xmlns:a16="http://schemas.microsoft.com/office/drawing/2014/main" id="{2AD8DAC7-A0BD-3547-B896-F60395D8EF11}"/>
              </a:ext>
            </a:extLst>
          </p:cNvPr>
          <p:cNvSpPr>
            <a:spLocks noChangeAspect="1"/>
          </p:cNvSpPr>
          <p:nvPr/>
        </p:nvSpPr>
        <p:spPr>
          <a:xfrm>
            <a:off x="6859431" y="4372336"/>
            <a:ext cx="1828800" cy="1828800"/>
          </a:xfrm>
          <a:prstGeom prst="ellipse">
            <a:avLst/>
          </a:prstGeom>
          <a:solidFill>
            <a:srgbClr val="FF0000">
              <a:alpha val="30000"/>
            </a:srgb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B187ADE9-8226-2F4B-B2F7-63F60AFACABF}"/>
              </a:ext>
            </a:extLst>
          </p:cNvPr>
          <p:cNvSpPr>
            <a:spLocks noChangeAspect="1"/>
          </p:cNvSpPr>
          <p:nvPr/>
        </p:nvSpPr>
        <p:spPr>
          <a:xfrm>
            <a:off x="7675003" y="5157172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8A73ED4C-7FB6-8F42-9317-BB03260EEBDD}"/>
              </a:ext>
            </a:extLst>
          </p:cNvPr>
          <p:cNvGrpSpPr/>
          <p:nvPr/>
        </p:nvGrpSpPr>
        <p:grpSpPr>
          <a:xfrm>
            <a:off x="7802761" y="996142"/>
            <a:ext cx="1828800" cy="1828800"/>
            <a:chOff x="1828800" y="1828800"/>
            <a:chExt cx="1828800" cy="1828800"/>
          </a:xfrm>
        </p:grpSpPr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44793389-6D5F-BC4F-8B34-85505EA893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8800" y="1828800"/>
              <a:ext cx="1828800" cy="1828800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59508DA-2DBB-5442-9423-BC16F90A97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28900" y="2633472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37767E05-5067-BC48-823A-2F6F09CC7214}"/>
              </a:ext>
            </a:extLst>
          </p:cNvPr>
          <p:cNvGrpSpPr/>
          <p:nvPr/>
        </p:nvGrpSpPr>
        <p:grpSpPr>
          <a:xfrm>
            <a:off x="8211331" y="2517572"/>
            <a:ext cx="1828800" cy="1828800"/>
            <a:chOff x="1828800" y="1828800"/>
            <a:chExt cx="1828800" cy="1828800"/>
          </a:xfrm>
        </p:grpSpPr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62DE34AE-0580-164E-9C5C-642F930ACC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8800" y="1828800"/>
              <a:ext cx="1828800" cy="1828800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EDAC21C-41EA-9F45-9D56-4D8D635372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28900" y="2633472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B7DC5896-6B5D-DB42-9619-F55815BA02C6}"/>
              </a:ext>
            </a:extLst>
          </p:cNvPr>
          <p:cNvGrpSpPr/>
          <p:nvPr/>
        </p:nvGrpSpPr>
        <p:grpSpPr>
          <a:xfrm>
            <a:off x="10445618" y="1650735"/>
            <a:ext cx="1828800" cy="1828800"/>
            <a:chOff x="1828800" y="1828800"/>
            <a:chExt cx="1828800" cy="1828800"/>
          </a:xfrm>
        </p:grpSpPr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25894875-B255-8544-85AB-1545665C13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8800" y="1828800"/>
              <a:ext cx="1828800" cy="1828800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46CE81ED-29C8-5943-A35B-BC90547737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28900" y="2633472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844B197F-B2C2-1D47-A095-4D051A158FDD}"/>
              </a:ext>
            </a:extLst>
          </p:cNvPr>
          <p:cNvGrpSpPr/>
          <p:nvPr/>
        </p:nvGrpSpPr>
        <p:grpSpPr>
          <a:xfrm>
            <a:off x="10267116" y="587859"/>
            <a:ext cx="1828800" cy="1828800"/>
            <a:chOff x="1828800" y="1828800"/>
            <a:chExt cx="1828800" cy="1828800"/>
          </a:xfrm>
        </p:grpSpPr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E4CA65B-6622-C34C-BA24-153E4F9D70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8800" y="1828800"/>
              <a:ext cx="1828800" cy="1828800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948593E8-EE92-C349-9AB4-EADB824905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28900" y="2633472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CDF96438-3E56-094A-93CA-8FDB945A39B0}"/>
              </a:ext>
            </a:extLst>
          </p:cNvPr>
          <p:cNvGrpSpPr/>
          <p:nvPr/>
        </p:nvGrpSpPr>
        <p:grpSpPr>
          <a:xfrm>
            <a:off x="9686264" y="2416744"/>
            <a:ext cx="1828800" cy="1828800"/>
            <a:chOff x="1828800" y="1828800"/>
            <a:chExt cx="1828800" cy="1828800"/>
          </a:xfrm>
        </p:grpSpPr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378C534B-D3DB-1D4A-80DA-CD99023791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8800" y="1828800"/>
              <a:ext cx="1828800" cy="1828800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A335F2F7-2439-3E4A-ADDE-850ED4B4DF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28900" y="2633472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47DC8210-B1A3-DD44-A233-95625E30346C}"/>
              </a:ext>
            </a:extLst>
          </p:cNvPr>
          <p:cNvGrpSpPr/>
          <p:nvPr/>
        </p:nvGrpSpPr>
        <p:grpSpPr>
          <a:xfrm>
            <a:off x="8906796" y="1002571"/>
            <a:ext cx="1828800" cy="1828800"/>
            <a:chOff x="1828800" y="1828800"/>
            <a:chExt cx="1828800" cy="1828800"/>
          </a:xfrm>
        </p:grpSpPr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A4188E33-4F13-FB45-AAD0-A20B2BFDD7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8800" y="1828800"/>
              <a:ext cx="1828800" cy="1828800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8C3F5983-F91C-3544-8B49-20B187AD32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28900" y="2633472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7" name="Picture 236">
            <a:extLst>
              <a:ext uri="{FF2B5EF4-FFF2-40B4-BE49-F238E27FC236}">
                <a16:creationId xmlns:a16="http://schemas.microsoft.com/office/drawing/2014/main" id="{2D57C2EB-87D9-FD4E-8F5B-D886A859D3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7847" y="4493725"/>
            <a:ext cx="1196352" cy="973223"/>
          </a:xfrm>
          <a:prstGeom prst="rect">
            <a:avLst/>
          </a:prstGeom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30E0B1BA-6899-8847-BAB9-AE53FD2638B1}"/>
              </a:ext>
            </a:extLst>
          </p:cNvPr>
          <p:cNvSpPr txBox="1"/>
          <p:nvPr/>
        </p:nvSpPr>
        <p:spPr>
          <a:xfrm>
            <a:off x="11490578" y="648092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noFill/>
              </a:rPr>
              <a:t>nada</a:t>
            </a:r>
          </a:p>
        </p:txBody>
      </p:sp>
    </p:spTree>
    <p:extLst>
      <p:ext uri="{BB962C8B-B14F-4D97-AF65-F5344CB8AC3E}">
        <p14:creationId xmlns:p14="http://schemas.microsoft.com/office/powerpoint/2010/main" val="138377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700"/>
                            </p:stCondLst>
                            <p:childTnLst>
                              <p:par>
                                <p:cTn id="24" presetID="35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5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5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5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5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35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53" presetClass="exit" presetSubtype="3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3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4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animBg="1"/>
      <p:bldP spid="217" grpId="0" animBg="1"/>
      <p:bldP spid="16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lowchart: Connector 12">
            <a:extLst>
              <a:ext uri="{FF2B5EF4-FFF2-40B4-BE49-F238E27FC236}">
                <a16:creationId xmlns:a16="http://schemas.microsoft.com/office/drawing/2014/main" id="{FE9F4FC9-72BC-414F-A61E-4A1BAEABC348}"/>
              </a:ext>
            </a:extLst>
          </p:cNvPr>
          <p:cNvSpPr>
            <a:spLocks noChangeAspect="1"/>
          </p:cNvSpPr>
          <p:nvPr/>
        </p:nvSpPr>
        <p:spPr>
          <a:xfrm>
            <a:off x="5488827" y="161317"/>
            <a:ext cx="6579953" cy="6579953"/>
          </a:xfrm>
          <a:prstGeom prst="flowChartConnector">
            <a:avLst/>
          </a:prstGeom>
          <a:solidFill>
            <a:srgbClr val="FF0000">
              <a:alpha val="16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34"/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D95B315D-47CF-4648-8118-E146949319A1}"/>
              </a:ext>
            </a:extLst>
          </p:cNvPr>
          <p:cNvSpPr txBox="1">
            <a:spLocks/>
          </p:cNvSpPr>
          <p:nvPr/>
        </p:nvSpPr>
        <p:spPr>
          <a:xfrm>
            <a:off x="132339" y="659826"/>
            <a:ext cx="5016833" cy="3464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Solution:</a:t>
            </a:r>
          </a:p>
          <a:p>
            <a:r>
              <a:rPr lang="en-US" sz="3200" b="1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local annular neighborhood around prior samples</a:t>
            </a:r>
          </a:p>
          <a:p>
            <a:r>
              <a:rPr lang="en-US" sz="3200" b="1" dirty="0">
                <a:solidFill>
                  <a:prstClr val="black"/>
                </a:solidFill>
                <a:latin typeface="Calibri Light" panose="020F0302020204030204"/>
              </a:rPr>
              <a:t>rejection sampling, </a:t>
            </a:r>
            <a:r>
              <a:rPr lang="en-US" sz="3200" b="1" dirty="0">
                <a:solidFill>
                  <a:srgbClr val="FF0000"/>
                </a:solidFill>
                <a:latin typeface="Calibri Light" panose="020F0302020204030204"/>
              </a:rPr>
              <a:t>30 tries</a:t>
            </a:r>
          </a:p>
          <a:p>
            <a:r>
              <a:rPr lang="en-US" sz="3200" b="1" dirty="0">
                <a:solidFill>
                  <a:srgbClr val="FF0000"/>
                </a:solidFill>
                <a:latin typeface="Calibri Light" panose="020F0302020204030204"/>
              </a:rPr>
              <a:t>point-sampling</a:t>
            </a:r>
          </a:p>
          <a:p>
            <a:endParaRPr lang="en-US" dirty="0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0E60B70D-C262-A54A-B5D8-3A36AA8F31FF}"/>
              </a:ext>
            </a:extLst>
          </p:cNvPr>
          <p:cNvSpPr txBox="1">
            <a:spLocks/>
          </p:cNvSpPr>
          <p:nvPr/>
        </p:nvSpPr>
        <p:spPr>
          <a:xfrm>
            <a:off x="13845" y="-32425"/>
            <a:ext cx="4902383" cy="8002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err="1">
                <a:solidFill>
                  <a:srgbClr val="FF0000"/>
                </a:solidFill>
              </a:rPr>
              <a:t>Bridson</a:t>
            </a:r>
            <a:r>
              <a:rPr lang="en-US" sz="3600" b="1" dirty="0">
                <a:solidFill>
                  <a:srgbClr val="FF0000"/>
                </a:solidFill>
              </a:rPr>
              <a:t>, SIGGRAPH 2007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51E7611-0E37-3D44-ABC1-5F29DDD8EE72}"/>
              </a:ext>
            </a:extLst>
          </p:cNvPr>
          <p:cNvGrpSpPr/>
          <p:nvPr/>
        </p:nvGrpSpPr>
        <p:grpSpPr>
          <a:xfrm>
            <a:off x="7196328" y="1865377"/>
            <a:ext cx="3163823" cy="3163823"/>
            <a:chOff x="7196328" y="1865377"/>
            <a:chExt cx="3163823" cy="3163823"/>
          </a:xfrm>
        </p:grpSpPr>
        <p:sp>
          <p:nvSpPr>
            <p:cNvPr id="27" name="Flowchart: Connector 3">
              <a:extLst>
                <a:ext uri="{FF2B5EF4-FFF2-40B4-BE49-F238E27FC236}">
                  <a16:creationId xmlns:a16="http://schemas.microsoft.com/office/drawing/2014/main" id="{6929BC8C-D609-AC41-BDD6-091E64DC77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50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F3F0D03-1E46-E143-A82D-08A425EE78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EF53753-79B2-3041-8979-842F89E7E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209" y="6220570"/>
            <a:ext cx="1371600" cy="520700"/>
          </a:xfrm>
          <a:prstGeom prst="rect">
            <a:avLst/>
          </a:prstGeom>
        </p:spPr>
      </p:pic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BF8068B7-25E4-7C4A-B762-1B547F951843}"/>
              </a:ext>
            </a:extLst>
          </p:cNvPr>
          <p:cNvSpPr txBox="1">
            <a:spLocks/>
          </p:cNvSpPr>
          <p:nvPr/>
        </p:nvSpPr>
        <p:spPr>
          <a:xfrm>
            <a:off x="123573" y="3638144"/>
            <a:ext cx="5402578" cy="3210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Features:</a:t>
            </a:r>
          </a:p>
          <a:p>
            <a:r>
              <a:rPr lang="en-US" sz="3200" b="1" dirty="0">
                <a:solidFill>
                  <a:srgbClr val="FF0000"/>
                </a:solidFill>
                <a:latin typeface="Calibri Light" panose="020F0302020204030204"/>
                <a:ea typeface="+mj-ea"/>
                <a:cs typeface="+mj-cs"/>
              </a:rPr>
              <a:t>Big gaps? </a:t>
            </a:r>
            <a:br>
              <a:rPr lang="en-US" sz="3200" b="1" dirty="0">
                <a:solidFill>
                  <a:srgbClr val="FF0000"/>
                </a:solidFill>
                <a:latin typeface="Calibri Light" panose="020F0302020204030204"/>
                <a:ea typeface="+mj-ea"/>
                <a:cs typeface="+mj-cs"/>
              </a:rPr>
            </a:br>
            <a:r>
              <a:rPr lang="en-US" sz="3200" b="1" dirty="0">
                <a:solidFill>
                  <a:srgbClr val="FF0000"/>
                </a:solidFill>
                <a:latin typeface="Calibri Light" panose="020F0302020204030204"/>
                <a:ea typeface="+mj-ea"/>
                <a:cs typeface="+mj-cs"/>
              </a:rPr>
              <a:t>      Unknown?</a:t>
            </a:r>
            <a:br>
              <a:rPr lang="en-US" sz="3200" b="1" dirty="0">
                <a:solidFill>
                  <a:srgbClr val="FF0000"/>
                </a:solidFill>
                <a:latin typeface="Calibri Light" panose="020F0302020204030204"/>
                <a:ea typeface="+mj-ea"/>
                <a:cs typeface="+mj-cs"/>
              </a:rPr>
            </a:br>
            <a:r>
              <a:rPr lang="en-US" sz="3200" b="1" dirty="0">
                <a:solidFill>
                  <a:srgbClr val="FF0000"/>
                </a:solidFill>
                <a:latin typeface="Calibri Light" panose="020F0302020204030204"/>
                <a:ea typeface="+mj-ea"/>
                <a:cs typeface="+mj-cs"/>
              </a:rPr>
              <a:t>      </a:t>
            </a:r>
            <a:r>
              <a:rPr lang="en-US" sz="3200" b="1" dirty="0">
                <a:solidFill>
                  <a:srgbClr val="FF0000"/>
                </a:solidFill>
                <a:latin typeface="Calibri Light" panose="020F0302020204030204"/>
              </a:rPr>
              <a:t>Dimension dependence?</a:t>
            </a:r>
          </a:p>
          <a:p>
            <a:r>
              <a:rPr lang="en-US" sz="3200" b="1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scalable algorithm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AE21D18-9F69-644C-BA15-6CA6487C194A}"/>
              </a:ext>
            </a:extLst>
          </p:cNvPr>
          <p:cNvGrpSpPr/>
          <p:nvPr/>
        </p:nvGrpSpPr>
        <p:grpSpPr>
          <a:xfrm>
            <a:off x="6730149" y="142955"/>
            <a:ext cx="3163823" cy="3163823"/>
            <a:chOff x="7196328" y="1865377"/>
            <a:chExt cx="3163823" cy="3163823"/>
          </a:xfrm>
        </p:grpSpPr>
        <p:sp>
          <p:nvSpPr>
            <p:cNvPr id="39" name="Flowchart: Connector 3">
              <a:extLst>
                <a:ext uri="{FF2B5EF4-FFF2-40B4-BE49-F238E27FC236}">
                  <a16:creationId xmlns:a16="http://schemas.microsoft.com/office/drawing/2014/main" id="{7FC93EEC-A74F-C849-9911-D43C1D34F8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C2D5BE8-24AF-0A4A-8CAB-3749F39ACD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CBAF60A-32DA-7C46-857E-A9ED328ADD93}"/>
              </a:ext>
            </a:extLst>
          </p:cNvPr>
          <p:cNvGrpSpPr/>
          <p:nvPr/>
        </p:nvGrpSpPr>
        <p:grpSpPr>
          <a:xfrm>
            <a:off x="8390297" y="-209478"/>
            <a:ext cx="3163823" cy="3163823"/>
            <a:chOff x="7196328" y="1865377"/>
            <a:chExt cx="3163823" cy="3163823"/>
          </a:xfrm>
        </p:grpSpPr>
        <p:sp>
          <p:nvSpPr>
            <p:cNvPr id="44" name="Flowchart: Connector 3">
              <a:extLst>
                <a:ext uri="{FF2B5EF4-FFF2-40B4-BE49-F238E27FC236}">
                  <a16:creationId xmlns:a16="http://schemas.microsoft.com/office/drawing/2014/main" id="{0809158F-DE96-3C4B-9DB1-DBA22F981E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1123B7E-D8BF-9044-8BEE-7384669EB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558C5D-10C8-1E47-A77C-C7BA88D07B5C}"/>
              </a:ext>
            </a:extLst>
          </p:cNvPr>
          <p:cNvGrpSpPr/>
          <p:nvPr/>
        </p:nvGrpSpPr>
        <p:grpSpPr>
          <a:xfrm>
            <a:off x="5020188" y="-200853"/>
            <a:ext cx="3163823" cy="3163823"/>
            <a:chOff x="7196328" y="1865377"/>
            <a:chExt cx="3163823" cy="3163823"/>
          </a:xfrm>
        </p:grpSpPr>
        <p:sp>
          <p:nvSpPr>
            <p:cNvPr id="47" name="Flowchart: Connector 3">
              <a:extLst>
                <a:ext uri="{FF2B5EF4-FFF2-40B4-BE49-F238E27FC236}">
                  <a16:creationId xmlns:a16="http://schemas.microsoft.com/office/drawing/2014/main" id="{913E3384-9DAC-8144-ACDB-B17F7CAE8A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A7C2FBD-C079-6048-89B6-FDCC02E425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AFE3952-DEDB-CF4B-A927-5441F08DAF95}"/>
              </a:ext>
            </a:extLst>
          </p:cNvPr>
          <p:cNvGrpSpPr/>
          <p:nvPr/>
        </p:nvGrpSpPr>
        <p:grpSpPr>
          <a:xfrm>
            <a:off x="6389981" y="4906099"/>
            <a:ext cx="3163823" cy="3163823"/>
            <a:chOff x="7196328" y="1865377"/>
            <a:chExt cx="3163823" cy="3163823"/>
          </a:xfrm>
        </p:grpSpPr>
        <p:sp>
          <p:nvSpPr>
            <p:cNvPr id="50" name="Flowchart: Connector 3">
              <a:extLst>
                <a:ext uri="{FF2B5EF4-FFF2-40B4-BE49-F238E27FC236}">
                  <a16:creationId xmlns:a16="http://schemas.microsoft.com/office/drawing/2014/main" id="{9226AE01-7EBC-8646-96FF-434CF89D5A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5C85BD2-39EE-D14A-A3A2-C6A173092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5014B30-F7FD-9540-97C1-F852E40CC252}"/>
              </a:ext>
            </a:extLst>
          </p:cNvPr>
          <p:cNvGrpSpPr/>
          <p:nvPr/>
        </p:nvGrpSpPr>
        <p:grpSpPr>
          <a:xfrm>
            <a:off x="9157919" y="4037244"/>
            <a:ext cx="3163823" cy="3163823"/>
            <a:chOff x="7196328" y="1865377"/>
            <a:chExt cx="3163823" cy="3163823"/>
          </a:xfrm>
        </p:grpSpPr>
        <p:sp>
          <p:nvSpPr>
            <p:cNvPr id="53" name="Flowchart: Connector 3">
              <a:extLst>
                <a:ext uri="{FF2B5EF4-FFF2-40B4-BE49-F238E27FC236}">
                  <a16:creationId xmlns:a16="http://schemas.microsoft.com/office/drawing/2014/main" id="{AF6F257F-3A66-004B-BC45-82CEEF4274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D14B2AB-7043-D048-AFB9-7DD95CA65B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3C6CB44-0362-564F-9B81-A665BB8077DF}"/>
              </a:ext>
            </a:extLst>
          </p:cNvPr>
          <p:cNvGrpSpPr/>
          <p:nvPr/>
        </p:nvGrpSpPr>
        <p:grpSpPr>
          <a:xfrm>
            <a:off x="10030018" y="426384"/>
            <a:ext cx="3163823" cy="3163823"/>
            <a:chOff x="7196328" y="1865377"/>
            <a:chExt cx="3163823" cy="3163823"/>
          </a:xfrm>
        </p:grpSpPr>
        <p:sp>
          <p:nvSpPr>
            <p:cNvPr id="56" name="Flowchart: Connector 3">
              <a:extLst>
                <a:ext uri="{FF2B5EF4-FFF2-40B4-BE49-F238E27FC236}">
                  <a16:creationId xmlns:a16="http://schemas.microsoft.com/office/drawing/2014/main" id="{51FF24C2-2EF7-BB49-AB38-1E40571E21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877F6E3-CBF7-7740-B337-D2A6C62330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BE38ECE-F866-3543-9270-CBE8A0D8A6D9}"/>
              </a:ext>
            </a:extLst>
          </p:cNvPr>
          <p:cNvGrpSpPr/>
          <p:nvPr/>
        </p:nvGrpSpPr>
        <p:grpSpPr>
          <a:xfrm>
            <a:off x="5332353" y="3534874"/>
            <a:ext cx="3163823" cy="3163823"/>
            <a:chOff x="7196328" y="1865377"/>
            <a:chExt cx="3163823" cy="3163823"/>
          </a:xfrm>
        </p:grpSpPr>
        <p:sp>
          <p:nvSpPr>
            <p:cNvPr id="59" name="Flowchart: Connector 3">
              <a:extLst>
                <a:ext uri="{FF2B5EF4-FFF2-40B4-BE49-F238E27FC236}">
                  <a16:creationId xmlns:a16="http://schemas.microsoft.com/office/drawing/2014/main" id="{748A3872-E2B1-6C49-93F8-E793E07B59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F76A8ED-9B68-D44D-BE03-3B43F2CA72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660CC36-BC97-A342-8A6C-2D3C7FF0593E}"/>
              </a:ext>
            </a:extLst>
          </p:cNvPr>
          <p:cNvGrpSpPr/>
          <p:nvPr/>
        </p:nvGrpSpPr>
        <p:grpSpPr>
          <a:xfrm>
            <a:off x="6261954" y="169942"/>
            <a:ext cx="3163823" cy="3163823"/>
            <a:chOff x="7196328" y="1865377"/>
            <a:chExt cx="3163823" cy="3163823"/>
          </a:xfrm>
        </p:grpSpPr>
        <p:sp>
          <p:nvSpPr>
            <p:cNvPr id="62" name="Flowchart: Connector 3">
              <a:extLst>
                <a:ext uri="{FF2B5EF4-FFF2-40B4-BE49-F238E27FC236}">
                  <a16:creationId xmlns:a16="http://schemas.microsoft.com/office/drawing/2014/main" id="{95AAE731-4493-6B46-9790-314DEC439B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8C8635B-8990-D249-B281-685B17F4AF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53EAC13-68C8-3447-ACB0-C20FB4E454B3}"/>
              </a:ext>
            </a:extLst>
          </p:cNvPr>
          <p:cNvGrpSpPr/>
          <p:nvPr/>
        </p:nvGrpSpPr>
        <p:grpSpPr>
          <a:xfrm>
            <a:off x="8327564" y="3650586"/>
            <a:ext cx="3163823" cy="3163823"/>
            <a:chOff x="7196328" y="1865377"/>
            <a:chExt cx="3163823" cy="3163823"/>
          </a:xfrm>
        </p:grpSpPr>
        <p:sp>
          <p:nvSpPr>
            <p:cNvPr id="68" name="Flowchart: Connector 3">
              <a:extLst>
                <a:ext uri="{FF2B5EF4-FFF2-40B4-BE49-F238E27FC236}">
                  <a16:creationId xmlns:a16="http://schemas.microsoft.com/office/drawing/2014/main" id="{B2982F04-05D1-0E40-B960-284B267669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EF7AFAA-F4B5-984A-B9E8-80414584A8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8FE8557-A522-7841-BE29-5E7F587F3789}"/>
              </a:ext>
            </a:extLst>
          </p:cNvPr>
          <p:cNvGrpSpPr/>
          <p:nvPr/>
        </p:nvGrpSpPr>
        <p:grpSpPr>
          <a:xfrm>
            <a:off x="6015108" y="4335861"/>
            <a:ext cx="3163823" cy="3163823"/>
            <a:chOff x="7196328" y="1865377"/>
            <a:chExt cx="3163823" cy="3163823"/>
          </a:xfrm>
        </p:grpSpPr>
        <p:sp>
          <p:nvSpPr>
            <p:cNvPr id="71" name="Flowchart: Connector 3">
              <a:extLst>
                <a:ext uri="{FF2B5EF4-FFF2-40B4-BE49-F238E27FC236}">
                  <a16:creationId xmlns:a16="http://schemas.microsoft.com/office/drawing/2014/main" id="{BDCF54C1-C3F9-D342-BCEE-9FFC210C26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A361090F-0537-A64F-BB0F-2D36B9DA50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0022269-D07C-D44A-B79A-DF3E809A4638}"/>
              </a:ext>
            </a:extLst>
          </p:cNvPr>
          <p:cNvGrpSpPr/>
          <p:nvPr/>
        </p:nvGrpSpPr>
        <p:grpSpPr>
          <a:xfrm>
            <a:off x="8542881" y="3622920"/>
            <a:ext cx="3163823" cy="3163823"/>
            <a:chOff x="7196328" y="1865377"/>
            <a:chExt cx="3163823" cy="3163823"/>
          </a:xfrm>
        </p:grpSpPr>
        <p:sp>
          <p:nvSpPr>
            <p:cNvPr id="74" name="Flowchart: Connector 3">
              <a:extLst>
                <a:ext uri="{FF2B5EF4-FFF2-40B4-BE49-F238E27FC236}">
                  <a16:creationId xmlns:a16="http://schemas.microsoft.com/office/drawing/2014/main" id="{E15AE7AC-CD2F-0B4A-9FAD-2B5C792E2E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5BEDC4B-1DE3-DC44-99F1-54422D7A0D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6DAC753-26CE-3047-B190-5911DF180F45}"/>
              </a:ext>
            </a:extLst>
          </p:cNvPr>
          <p:cNvGrpSpPr/>
          <p:nvPr/>
        </p:nvGrpSpPr>
        <p:grpSpPr>
          <a:xfrm>
            <a:off x="6105480" y="402797"/>
            <a:ext cx="3163823" cy="3163823"/>
            <a:chOff x="7196328" y="1865377"/>
            <a:chExt cx="3163823" cy="3163823"/>
          </a:xfrm>
        </p:grpSpPr>
        <p:sp>
          <p:nvSpPr>
            <p:cNvPr id="77" name="Flowchart: Connector 3">
              <a:extLst>
                <a:ext uri="{FF2B5EF4-FFF2-40B4-BE49-F238E27FC236}">
                  <a16:creationId xmlns:a16="http://schemas.microsoft.com/office/drawing/2014/main" id="{C2A7AEA7-5AF8-B24E-926D-A9A305D9D9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D032ECD4-0176-F143-A54C-E69E963ADF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15FD4BC-6883-3C44-B34C-A7FE5BE69348}"/>
              </a:ext>
            </a:extLst>
          </p:cNvPr>
          <p:cNvGrpSpPr/>
          <p:nvPr/>
        </p:nvGrpSpPr>
        <p:grpSpPr>
          <a:xfrm>
            <a:off x="5551382" y="-93051"/>
            <a:ext cx="3163823" cy="3163823"/>
            <a:chOff x="7196328" y="1865377"/>
            <a:chExt cx="3163823" cy="3163823"/>
          </a:xfrm>
        </p:grpSpPr>
        <p:sp>
          <p:nvSpPr>
            <p:cNvPr id="80" name="Flowchart: Connector 3">
              <a:extLst>
                <a:ext uri="{FF2B5EF4-FFF2-40B4-BE49-F238E27FC236}">
                  <a16:creationId xmlns:a16="http://schemas.microsoft.com/office/drawing/2014/main" id="{51A9C763-F08D-7446-AC65-0441CA2C17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CB75884-8768-584D-A5AB-FEBDF8805A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E10488D-16EB-AB41-B90D-1F8E3C80C311}"/>
              </a:ext>
            </a:extLst>
          </p:cNvPr>
          <p:cNvGrpSpPr/>
          <p:nvPr/>
        </p:nvGrpSpPr>
        <p:grpSpPr>
          <a:xfrm>
            <a:off x="9739491" y="522162"/>
            <a:ext cx="3163823" cy="3163823"/>
            <a:chOff x="7196328" y="1865377"/>
            <a:chExt cx="3163823" cy="3163823"/>
          </a:xfrm>
        </p:grpSpPr>
        <p:sp>
          <p:nvSpPr>
            <p:cNvPr id="83" name="Flowchart: Connector 3">
              <a:extLst>
                <a:ext uri="{FF2B5EF4-FFF2-40B4-BE49-F238E27FC236}">
                  <a16:creationId xmlns:a16="http://schemas.microsoft.com/office/drawing/2014/main" id="{B6CFE4EE-67AA-1848-906E-92D271BE78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E36B82B-FC6A-324C-9D3B-FB5E85C92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7AF3C77-5290-5B4F-9358-BDD4E208E48B}"/>
              </a:ext>
            </a:extLst>
          </p:cNvPr>
          <p:cNvGrpSpPr/>
          <p:nvPr/>
        </p:nvGrpSpPr>
        <p:grpSpPr>
          <a:xfrm>
            <a:off x="9004870" y="1103042"/>
            <a:ext cx="3163823" cy="3163823"/>
            <a:chOff x="7196328" y="1865377"/>
            <a:chExt cx="3163823" cy="3163823"/>
          </a:xfrm>
        </p:grpSpPr>
        <p:sp>
          <p:nvSpPr>
            <p:cNvPr id="86" name="Flowchart: Connector 3">
              <a:extLst>
                <a:ext uri="{FF2B5EF4-FFF2-40B4-BE49-F238E27FC236}">
                  <a16:creationId xmlns:a16="http://schemas.microsoft.com/office/drawing/2014/main" id="{15A8192D-0896-FC4B-B9B5-11C43ADF65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D7E7A0B-C296-9645-BF0D-8348BD09DF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8567F79-9BFC-4848-9FC5-1C528A10BFC4}"/>
              </a:ext>
            </a:extLst>
          </p:cNvPr>
          <p:cNvGrpSpPr/>
          <p:nvPr/>
        </p:nvGrpSpPr>
        <p:grpSpPr>
          <a:xfrm>
            <a:off x="8993024" y="4398674"/>
            <a:ext cx="3163823" cy="3163823"/>
            <a:chOff x="7196328" y="1865377"/>
            <a:chExt cx="3163823" cy="3163823"/>
          </a:xfrm>
        </p:grpSpPr>
        <p:sp>
          <p:nvSpPr>
            <p:cNvPr id="89" name="Flowchart: Connector 3">
              <a:extLst>
                <a:ext uri="{FF2B5EF4-FFF2-40B4-BE49-F238E27FC236}">
                  <a16:creationId xmlns:a16="http://schemas.microsoft.com/office/drawing/2014/main" id="{A6BD4717-FDF2-2B46-B879-10A01CDEE8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C952E34-8114-914F-8287-044D91D131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F707C5D5-16C9-5A4E-A8E6-4C6738771E10}"/>
              </a:ext>
            </a:extLst>
          </p:cNvPr>
          <p:cNvGrpSpPr/>
          <p:nvPr/>
        </p:nvGrpSpPr>
        <p:grpSpPr>
          <a:xfrm>
            <a:off x="10261065" y="1489700"/>
            <a:ext cx="3163823" cy="3163823"/>
            <a:chOff x="7196328" y="1865377"/>
            <a:chExt cx="3163823" cy="3163823"/>
          </a:xfrm>
        </p:grpSpPr>
        <p:sp>
          <p:nvSpPr>
            <p:cNvPr id="92" name="Flowchart: Connector 3">
              <a:extLst>
                <a:ext uri="{FF2B5EF4-FFF2-40B4-BE49-F238E27FC236}">
                  <a16:creationId xmlns:a16="http://schemas.microsoft.com/office/drawing/2014/main" id="{B908189D-FDC4-854F-BE02-547902A38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536BC2C-EECD-5C45-9EA2-2D1F8E51A7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C5F10DE-0EFD-9E48-880B-AE66B910348D}"/>
              </a:ext>
            </a:extLst>
          </p:cNvPr>
          <p:cNvGrpSpPr/>
          <p:nvPr/>
        </p:nvGrpSpPr>
        <p:grpSpPr>
          <a:xfrm>
            <a:off x="5526151" y="3115370"/>
            <a:ext cx="3163823" cy="3163823"/>
            <a:chOff x="7196328" y="1865377"/>
            <a:chExt cx="3163823" cy="3163823"/>
          </a:xfrm>
        </p:grpSpPr>
        <p:sp>
          <p:nvSpPr>
            <p:cNvPr id="95" name="Flowchart: Connector 3">
              <a:extLst>
                <a:ext uri="{FF2B5EF4-FFF2-40B4-BE49-F238E27FC236}">
                  <a16:creationId xmlns:a16="http://schemas.microsoft.com/office/drawing/2014/main" id="{0C7250A2-4BC2-0A4F-8E91-DC807D426E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D4001F30-830D-EA48-AA19-2340B81ED9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9F96E184-FDDC-2A4E-8928-24B2870FD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508" y="84473"/>
            <a:ext cx="1113366" cy="106182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B957A9-9128-A541-A1B3-22D427DF1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3604" y="2779260"/>
            <a:ext cx="2137872" cy="203889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F65AC752-6AD1-5B41-8C39-7E2FD40F1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306" y="4446643"/>
            <a:ext cx="1423436" cy="1357536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F5248EC-0020-EB46-BA06-B696B1EB8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086" y="2601920"/>
            <a:ext cx="1659768" cy="15829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C01E91-6509-1048-BD12-40FB68D03D6F}"/>
              </a:ext>
            </a:extLst>
          </p:cNvPr>
          <p:cNvSpPr txBox="1"/>
          <p:nvPr/>
        </p:nvSpPr>
        <p:spPr>
          <a:xfrm>
            <a:off x="11607007" y="6556604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noFill/>
              </a:rPr>
              <a:t>nada</a:t>
            </a:r>
          </a:p>
        </p:txBody>
      </p:sp>
    </p:spTree>
    <p:extLst>
      <p:ext uri="{BB962C8B-B14F-4D97-AF65-F5344CB8AC3E}">
        <p14:creationId xmlns:p14="http://schemas.microsoft.com/office/powerpoint/2010/main" val="178653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3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2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4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600"/>
                            </p:stCondLst>
                            <p:childTnLst>
                              <p:par>
                                <p:cTn id="43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2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8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800"/>
                            </p:stCondLst>
                            <p:childTnLst>
                              <p:par>
                                <p:cTn id="50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2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2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2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200"/>
                            </p:stCondLst>
                            <p:childTnLst>
                              <p:par>
                                <p:cTn id="64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2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4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400"/>
                            </p:stCondLst>
                            <p:childTnLst>
                              <p:par>
                                <p:cTn id="71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2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60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600"/>
                            </p:stCondLst>
                            <p:childTnLst>
                              <p:par>
                                <p:cTn id="78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9" dur="2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80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800"/>
                            </p:stCondLst>
                            <p:childTnLst>
                              <p:par>
                                <p:cTn id="85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6" dur="2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0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000"/>
                            </p:stCondLst>
                            <p:childTnLst>
                              <p:par>
                                <p:cTn id="92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3" dur="2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200"/>
                            </p:stCondLst>
                            <p:childTnLst>
                              <p:par>
                                <p:cTn id="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200"/>
                            </p:stCondLst>
                            <p:childTnLst>
                              <p:par>
                                <p:cTn id="99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0" dur="2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400"/>
                            </p:stCondLst>
                            <p:childTnLst>
                              <p:par>
                                <p:cTn id="103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7900"/>
                            </p:stCondLst>
                            <p:childTnLst>
                              <p:par>
                                <p:cTn id="124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8598097-71C3-0541-8758-B34FDFD74750}"/>
              </a:ext>
            </a:extLst>
          </p:cNvPr>
          <p:cNvGrpSpPr/>
          <p:nvPr/>
        </p:nvGrpSpPr>
        <p:grpSpPr>
          <a:xfrm>
            <a:off x="5486400" y="164592"/>
            <a:ext cx="6579953" cy="6579953"/>
            <a:chOff x="5486400" y="164592"/>
            <a:chExt cx="6579953" cy="6579953"/>
          </a:xfrm>
        </p:grpSpPr>
        <p:sp>
          <p:nvSpPr>
            <p:cNvPr id="52" name="Flowchart: Connector 12">
              <a:extLst>
                <a:ext uri="{FF2B5EF4-FFF2-40B4-BE49-F238E27FC236}">
                  <a16:creationId xmlns:a16="http://schemas.microsoft.com/office/drawing/2014/main" id="{FF2E89D8-0C99-2847-94EC-61F708A0B4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86400" y="164592"/>
              <a:ext cx="6579953" cy="6579953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4ECECC06-4EBC-5644-87C0-14B4F3093882}"/>
                </a:ext>
              </a:extLst>
            </p:cNvPr>
            <p:cNvGrpSpPr/>
            <p:nvPr/>
          </p:nvGrpSpPr>
          <p:grpSpPr>
            <a:xfrm>
              <a:off x="7196328" y="1865377"/>
              <a:ext cx="3163823" cy="3163823"/>
              <a:chOff x="7196328" y="1865377"/>
              <a:chExt cx="3163823" cy="3163823"/>
            </a:xfrm>
          </p:grpSpPr>
          <p:sp>
            <p:nvSpPr>
              <p:cNvPr id="54" name="Flowchart: Connector 3">
                <a:extLst>
                  <a:ext uri="{FF2B5EF4-FFF2-40B4-BE49-F238E27FC236}">
                    <a16:creationId xmlns:a16="http://schemas.microsoft.com/office/drawing/2014/main" id="{567DA070-958C-3C47-A9CF-C9F92FC984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96328" y="1865377"/>
                <a:ext cx="3163823" cy="3163823"/>
              </a:xfrm>
              <a:prstGeom prst="flowChartConnector">
                <a:avLst/>
              </a:prstGeom>
              <a:solidFill>
                <a:srgbClr val="0000FF">
                  <a:alpha val="50000"/>
                </a:srgbClr>
              </a:solidFill>
              <a:ln w="254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1234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FD1441D4-DD25-EF46-BDB2-88D2D2EAFD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99490" y="3376955"/>
                <a:ext cx="157919" cy="1579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34"/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EF53753-79B2-3041-8979-842F89E7E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209" y="6220570"/>
            <a:ext cx="1371600" cy="520700"/>
          </a:xfrm>
          <a:prstGeom prst="rect">
            <a:avLst/>
          </a:prstGeom>
        </p:spPr>
      </p:pic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BF8068B7-25E4-7C4A-B762-1B547F951843}"/>
              </a:ext>
            </a:extLst>
          </p:cNvPr>
          <p:cNvSpPr txBox="1">
            <a:spLocks/>
          </p:cNvSpPr>
          <p:nvPr/>
        </p:nvSpPr>
        <p:spPr>
          <a:xfrm>
            <a:off x="123573" y="3638144"/>
            <a:ext cx="5601818" cy="3210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Features:</a:t>
            </a:r>
          </a:p>
          <a:p>
            <a:r>
              <a:rPr lang="en-US" sz="3200" b="1" dirty="0">
                <a:solidFill>
                  <a:srgbClr val="FF0000"/>
                </a:solidFill>
                <a:latin typeface="Calibri Light" panose="020F0302020204030204"/>
                <a:ea typeface="+mj-ea"/>
                <a:cs typeface="+mj-cs"/>
              </a:rPr>
              <a:t>Big gaps? </a:t>
            </a:r>
            <a:br>
              <a:rPr lang="en-US" sz="3200" b="1" dirty="0">
                <a:solidFill>
                  <a:srgbClr val="FF0000"/>
                </a:solidFill>
                <a:latin typeface="Calibri Light" panose="020F0302020204030204"/>
                <a:ea typeface="+mj-ea"/>
                <a:cs typeface="+mj-cs"/>
              </a:rPr>
            </a:br>
            <a:r>
              <a:rPr lang="en-US" sz="3200" b="1" dirty="0">
                <a:solidFill>
                  <a:srgbClr val="FF0000"/>
                </a:solidFill>
                <a:latin typeface="Calibri Light" panose="020F0302020204030204"/>
                <a:ea typeface="+mj-ea"/>
                <a:cs typeface="+mj-cs"/>
              </a:rPr>
              <a:t>      Unknown?</a:t>
            </a:r>
            <a:br>
              <a:rPr lang="en-US" sz="3200" b="1" dirty="0">
                <a:solidFill>
                  <a:srgbClr val="FF0000"/>
                </a:solidFill>
                <a:latin typeface="Calibri Light" panose="020F0302020204030204"/>
                <a:ea typeface="+mj-ea"/>
                <a:cs typeface="+mj-cs"/>
              </a:rPr>
            </a:br>
            <a:r>
              <a:rPr lang="en-US" sz="3200" b="1" dirty="0">
                <a:solidFill>
                  <a:srgbClr val="FF0000"/>
                </a:solidFill>
                <a:latin typeface="Calibri Light" panose="020F0302020204030204"/>
                <a:ea typeface="+mj-ea"/>
                <a:cs typeface="+mj-cs"/>
              </a:rPr>
              <a:t>      </a:t>
            </a:r>
            <a:r>
              <a:rPr lang="en-US" sz="3200" b="1" dirty="0">
                <a:solidFill>
                  <a:srgbClr val="FF0000"/>
                </a:solidFill>
                <a:latin typeface="Calibri Light" panose="020F0302020204030204"/>
              </a:rPr>
              <a:t>Dimension dependence?</a:t>
            </a:r>
          </a:p>
          <a:p>
            <a:r>
              <a:rPr lang="en-US" sz="3200" b="1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scalable algorithm</a:t>
            </a:r>
          </a:p>
        </p:txBody>
      </p:sp>
      <p:sp>
        <p:nvSpPr>
          <p:cNvPr id="45" name="Title 3">
            <a:extLst>
              <a:ext uri="{FF2B5EF4-FFF2-40B4-BE49-F238E27FC236}">
                <a16:creationId xmlns:a16="http://schemas.microsoft.com/office/drawing/2014/main" id="{EB98A9EC-E78B-3C45-BC18-B4501B9D4A87}"/>
              </a:ext>
            </a:extLst>
          </p:cNvPr>
          <p:cNvSpPr txBox="1">
            <a:spLocks/>
          </p:cNvSpPr>
          <p:nvPr/>
        </p:nvSpPr>
        <p:spPr>
          <a:xfrm>
            <a:off x="13845" y="-32425"/>
            <a:ext cx="5927031" cy="8002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B050"/>
                </a:solidFill>
              </a:rPr>
              <a:t>Spoke-Darts, SIGGRAPH 2018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D95B315D-47CF-4648-8118-E146949319A1}"/>
              </a:ext>
            </a:extLst>
          </p:cNvPr>
          <p:cNvSpPr txBox="1">
            <a:spLocks/>
          </p:cNvSpPr>
          <p:nvPr/>
        </p:nvSpPr>
        <p:spPr>
          <a:xfrm>
            <a:off x="132339" y="659826"/>
            <a:ext cx="5016833" cy="3464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Solution:</a:t>
            </a:r>
          </a:p>
          <a:p>
            <a:r>
              <a:rPr lang="en-US" sz="3200" b="1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local annular neighborhood around prior samples</a:t>
            </a:r>
          </a:p>
          <a:p>
            <a:r>
              <a:rPr lang="en-US" sz="3200" b="1" dirty="0">
                <a:solidFill>
                  <a:prstClr val="black"/>
                </a:solidFill>
                <a:latin typeface="Calibri Light" panose="020F0302020204030204"/>
              </a:rPr>
              <a:t>rejection sampling, </a:t>
            </a:r>
            <a:r>
              <a:rPr lang="en-US" sz="3200" b="1" dirty="0">
                <a:noFill/>
                <a:latin typeface="Calibri Light" panose="020F0302020204030204"/>
              </a:rPr>
              <a:t>30 tries</a:t>
            </a:r>
          </a:p>
          <a:p>
            <a:r>
              <a:rPr lang="en-US" sz="3200" b="1" dirty="0">
                <a:noFill/>
                <a:latin typeface="Calibri Light" panose="020F0302020204030204"/>
              </a:rPr>
              <a:t>point-sampling</a:t>
            </a:r>
          </a:p>
          <a:p>
            <a:endParaRPr lang="en-US" dirty="0"/>
          </a:p>
        </p:txBody>
      </p:sp>
      <p:sp>
        <p:nvSpPr>
          <p:cNvPr id="49" name="Content Placeholder 4">
            <a:extLst>
              <a:ext uri="{FF2B5EF4-FFF2-40B4-BE49-F238E27FC236}">
                <a16:creationId xmlns:a16="http://schemas.microsoft.com/office/drawing/2014/main" id="{323EC150-45FB-C041-8920-FED4E37B39E6}"/>
              </a:ext>
            </a:extLst>
          </p:cNvPr>
          <p:cNvSpPr txBox="1">
            <a:spLocks/>
          </p:cNvSpPr>
          <p:nvPr/>
        </p:nvSpPr>
        <p:spPr>
          <a:xfrm>
            <a:off x="127747" y="656084"/>
            <a:ext cx="5016833" cy="3464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noFill/>
                <a:latin typeface="Calibri Light" panose="020F0302020204030204"/>
                <a:ea typeface="+mj-ea"/>
                <a:cs typeface="+mj-cs"/>
              </a:rPr>
              <a:t>Solution:</a:t>
            </a:r>
          </a:p>
          <a:p>
            <a:r>
              <a:rPr lang="en-US" sz="3200" b="1" dirty="0">
                <a:noFill/>
                <a:latin typeface="Calibri Light" panose="020F0302020204030204"/>
                <a:ea typeface="+mj-ea"/>
                <a:cs typeface="+mj-cs"/>
              </a:rPr>
              <a:t>local annular neighborhood around prior samples</a:t>
            </a:r>
          </a:p>
          <a:p>
            <a:r>
              <a:rPr lang="en-US" sz="3200" b="1" dirty="0">
                <a:noFill/>
                <a:latin typeface="Calibri Light" panose="020F0302020204030204"/>
              </a:rPr>
              <a:t>rejection sampling, </a:t>
            </a:r>
            <a:r>
              <a:rPr lang="en-US" sz="3200" b="1" dirty="0">
                <a:solidFill>
                  <a:srgbClr val="FF0000"/>
                </a:solidFill>
                <a:latin typeface="Calibri Light" panose="020F0302020204030204"/>
              </a:rPr>
              <a:t>30 tries</a:t>
            </a:r>
          </a:p>
          <a:p>
            <a:r>
              <a:rPr lang="en-US" sz="3200" b="1" dirty="0">
                <a:solidFill>
                  <a:srgbClr val="FF0000"/>
                </a:solidFill>
                <a:latin typeface="Calibri Light" panose="020F0302020204030204"/>
              </a:rPr>
              <a:t>point-sampling</a:t>
            </a:r>
          </a:p>
          <a:p>
            <a:endParaRPr lang="en-US" dirty="0"/>
          </a:p>
        </p:txBody>
      </p:sp>
      <p:sp>
        <p:nvSpPr>
          <p:cNvPr id="47" name="Content Placeholder 4">
            <a:extLst>
              <a:ext uri="{FF2B5EF4-FFF2-40B4-BE49-F238E27FC236}">
                <a16:creationId xmlns:a16="http://schemas.microsoft.com/office/drawing/2014/main" id="{250B8A43-B51C-3F47-9856-FEABC3189C34}"/>
              </a:ext>
            </a:extLst>
          </p:cNvPr>
          <p:cNvSpPr txBox="1">
            <a:spLocks/>
          </p:cNvSpPr>
          <p:nvPr/>
        </p:nvSpPr>
        <p:spPr>
          <a:xfrm>
            <a:off x="132339" y="656084"/>
            <a:ext cx="5016833" cy="3464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noFill/>
                <a:latin typeface="Calibri Light" panose="020F0302020204030204"/>
                <a:ea typeface="+mj-ea"/>
                <a:cs typeface="+mj-cs"/>
              </a:rPr>
              <a:t>Solution:</a:t>
            </a:r>
          </a:p>
          <a:p>
            <a:r>
              <a:rPr lang="en-US" sz="3200" b="1" dirty="0">
                <a:noFill/>
                <a:latin typeface="Calibri Light" panose="020F0302020204030204"/>
                <a:ea typeface="+mj-ea"/>
                <a:cs typeface="+mj-cs"/>
              </a:rPr>
              <a:t>local annular neighborhood around prior samples</a:t>
            </a:r>
          </a:p>
          <a:p>
            <a:r>
              <a:rPr lang="en-US" sz="3200" b="1" dirty="0">
                <a:noFill/>
                <a:latin typeface="Calibri Light" panose="020F0302020204030204"/>
              </a:rPr>
              <a:t>rejection sampling, </a:t>
            </a:r>
            <a:r>
              <a:rPr lang="en-US" sz="3200" b="1" dirty="0">
                <a:solidFill>
                  <a:srgbClr val="00B050"/>
                </a:solidFill>
                <a:latin typeface="Calibri Light" panose="020F0302020204030204"/>
              </a:rPr>
              <a:t>12 tries</a:t>
            </a:r>
          </a:p>
          <a:p>
            <a:r>
              <a:rPr lang="en-US" sz="3200" b="1" dirty="0">
                <a:solidFill>
                  <a:srgbClr val="00B050"/>
                </a:solidFill>
                <a:latin typeface="Calibri Light" panose="020F0302020204030204"/>
              </a:rPr>
              <a:t>line-sampling</a:t>
            </a:r>
          </a:p>
          <a:p>
            <a:endParaRPr lang="en-US" dirty="0"/>
          </a:p>
        </p:txBody>
      </p:sp>
      <p:sp>
        <p:nvSpPr>
          <p:cNvPr id="50" name="Content Placeholder 4">
            <a:extLst>
              <a:ext uri="{FF2B5EF4-FFF2-40B4-BE49-F238E27FC236}">
                <a16:creationId xmlns:a16="http://schemas.microsoft.com/office/drawing/2014/main" id="{A4135FAE-A6B4-CA47-BCDF-B9048742C098}"/>
              </a:ext>
            </a:extLst>
          </p:cNvPr>
          <p:cNvSpPr txBox="1">
            <a:spLocks/>
          </p:cNvSpPr>
          <p:nvPr/>
        </p:nvSpPr>
        <p:spPr>
          <a:xfrm rot="20461886">
            <a:off x="1893216" y="2935269"/>
            <a:ext cx="2941174" cy="64668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i="1" dirty="0"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New recipe !!!</a:t>
            </a:r>
          </a:p>
        </p:txBody>
      </p:sp>
      <p:sp>
        <p:nvSpPr>
          <p:cNvPr id="38" name="Content Placeholder 4">
            <a:extLst>
              <a:ext uri="{FF2B5EF4-FFF2-40B4-BE49-F238E27FC236}">
                <a16:creationId xmlns:a16="http://schemas.microsoft.com/office/drawing/2014/main" id="{EA5BF200-E0EF-FB41-B5B0-89A95D92C21A}"/>
              </a:ext>
            </a:extLst>
          </p:cNvPr>
          <p:cNvSpPr txBox="1">
            <a:spLocks/>
          </p:cNvSpPr>
          <p:nvPr/>
        </p:nvSpPr>
        <p:spPr>
          <a:xfrm>
            <a:off x="129790" y="656700"/>
            <a:ext cx="5016833" cy="3464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Solution:</a:t>
            </a:r>
          </a:p>
          <a:p>
            <a:r>
              <a:rPr lang="en-US" sz="3200" b="1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local annular neighborhood around prior samples</a:t>
            </a:r>
          </a:p>
          <a:p>
            <a:r>
              <a:rPr lang="en-US" sz="3200" b="1" dirty="0">
                <a:solidFill>
                  <a:prstClr val="black"/>
                </a:solidFill>
                <a:latin typeface="Calibri Light" panose="020F0302020204030204"/>
              </a:rPr>
              <a:t>rejection sampling, </a:t>
            </a:r>
            <a:r>
              <a:rPr lang="en-US" sz="3200" b="1" dirty="0">
                <a:noFill/>
                <a:latin typeface="Calibri Light" panose="020F0302020204030204"/>
              </a:rPr>
              <a:t>12 tries</a:t>
            </a:r>
          </a:p>
          <a:p>
            <a:r>
              <a:rPr lang="en-US" sz="3200" b="1" dirty="0">
                <a:noFill/>
                <a:latin typeface="Calibri Light" panose="020F0302020204030204"/>
              </a:rPr>
              <a:t>line-sampling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DF1D7D4-2AAC-9247-BA96-7778BABFB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812" y="601950"/>
            <a:ext cx="2758631" cy="1718492"/>
          </a:xfrm>
          <a:prstGeom prst="rect">
            <a:avLst/>
          </a:prstGeom>
        </p:spPr>
      </p:pic>
      <p:sp>
        <p:nvSpPr>
          <p:cNvPr id="51" name="Title 3">
            <a:extLst>
              <a:ext uri="{FF2B5EF4-FFF2-40B4-BE49-F238E27FC236}">
                <a16:creationId xmlns:a16="http://schemas.microsoft.com/office/drawing/2014/main" id="{AE24A3EA-ECF5-9F4C-9240-40E8639D4464}"/>
              </a:ext>
            </a:extLst>
          </p:cNvPr>
          <p:cNvSpPr txBox="1">
            <a:spLocks/>
          </p:cNvSpPr>
          <p:nvPr/>
        </p:nvSpPr>
        <p:spPr>
          <a:xfrm>
            <a:off x="13845" y="-32425"/>
            <a:ext cx="4902383" cy="8002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err="1">
                <a:solidFill>
                  <a:srgbClr val="FF0000"/>
                </a:solidFill>
              </a:rPr>
              <a:t>Bridson</a:t>
            </a:r>
            <a:r>
              <a:rPr lang="en-US" sz="3600" b="1" dirty="0">
                <a:solidFill>
                  <a:srgbClr val="FF0000"/>
                </a:solidFill>
              </a:rPr>
              <a:t>, SIGGRAPH 2007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BD63BCF-1A1A-E54E-A46F-E2F34B3A8BB9}"/>
              </a:ext>
            </a:extLst>
          </p:cNvPr>
          <p:cNvCxnSpPr>
            <a:cxnSpLocks/>
          </p:cNvCxnSpPr>
          <p:nvPr/>
        </p:nvCxnSpPr>
        <p:spPr>
          <a:xfrm rot="600000" flipV="1">
            <a:off x="9066633" y="191633"/>
            <a:ext cx="0" cy="3291840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6F3F0D03-1E46-E143-A82D-08A425EE7867}"/>
              </a:ext>
            </a:extLst>
          </p:cNvPr>
          <p:cNvSpPr>
            <a:spLocks noChangeAspect="1"/>
          </p:cNvSpPr>
          <p:nvPr/>
        </p:nvSpPr>
        <p:spPr>
          <a:xfrm>
            <a:off x="8699490" y="3376955"/>
            <a:ext cx="157919" cy="1579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BDAC931-8D7F-C744-B011-E91BEEB5C3BB}"/>
              </a:ext>
            </a:extLst>
          </p:cNvPr>
          <p:cNvGrpSpPr/>
          <p:nvPr/>
        </p:nvGrpSpPr>
        <p:grpSpPr>
          <a:xfrm>
            <a:off x="7627555" y="-637261"/>
            <a:ext cx="3163823" cy="3163823"/>
            <a:chOff x="7196328" y="1865377"/>
            <a:chExt cx="3163823" cy="3163823"/>
          </a:xfrm>
        </p:grpSpPr>
        <p:sp>
          <p:nvSpPr>
            <p:cNvPr id="57" name="Flowchart: Connector 3">
              <a:extLst>
                <a:ext uri="{FF2B5EF4-FFF2-40B4-BE49-F238E27FC236}">
                  <a16:creationId xmlns:a16="http://schemas.microsoft.com/office/drawing/2014/main" id="{8092823C-B02F-D143-B15E-BC50FD7E58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3F6C95CE-BAD1-A844-B4B5-1AD757A775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0DC0834-FB06-5642-8B99-BA19F4DEB322}"/>
              </a:ext>
            </a:extLst>
          </p:cNvPr>
          <p:cNvCxnSpPr>
            <a:cxnSpLocks/>
          </p:cNvCxnSpPr>
          <p:nvPr/>
        </p:nvCxnSpPr>
        <p:spPr>
          <a:xfrm>
            <a:off x="8788261" y="3455777"/>
            <a:ext cx="2707052" cy="1870492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9B618E1-0653-1F4D-BF65-3B174F2372A9}"/>
              </a:ext>
            </a:extLst>
          </p:cNvPr>
          <p:cNvGrpSpPr/>
          <p:nvPr/>
        </p:nvGrpSpPr>
        <p:grpSpPr>
          <a:xfrm>
            <a:off x="8761198" y="2964299"/>
            <a:ext cx="3163823" cy="3163823"/>
            <a:chOff x="7196328" y="1865377"/>
            <a:chExt cx="3163823" cy="3163823"/>
          </a:xfrm>
        </p:grpSpPr>
        <p:sp>
          <p:nvSpPr>
            <p:cNvPr id="61" name="Flowchart: Connector 3">
              <a:extLst>
                <a:ext uri="{FF2B5EF4-FFF2-40B4-BE49-F238E27FC236}">
                  <a16:creationId xmlns:a16="http://schemas.microsoft.com/office/drawing/2014/main" id="{0E73CCC7-E1AC-C74F-8F3B-481C0CFFE0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9372B46-3B70-9041-95BB-87D887245D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ACFD6F8-2792-CE46-AC65-69DB764D54FB}"/>
              </a:ext>
            </a:extLst>
          </p:cNvPr>
          <p:cNvCxnSpPr>
            <a:cxnSpLocks/>
          </p:cNvCxnSpPr>
          <p:nvPr/>
        </p:nvCxnSpPr>
        <p:spPr>
          <a:xfrm flipH="1">
            <a:off x="6833268" y="3474720"/>
            <a:ext cx="1953681" cy="2653402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0EF0A00-190B-0944-8700-C047124DD210}"/>
              </a:ext>
            </a:extLst>
          </p:cNvPr>
          <p:cNvGrpSpPr/>
          <p:nvPr/>
        </p:nvGrpSpPr>
        <p:grpSpPr>
          <a:xfrm>
            <a:off x="5330106" y="4383186"/>
            <a:ext cx="3163823" cy="3163823"/>
            <a:chOff x="7196328" y="1865377"/>
            <a:chExt cx="3163823" cy="3163823"/>
          </a:xfrm>
        </p:grpSpPr>
        <p:sp>
          <p:nvSpPr>
            <p:cNvPr id="65" name="Flowchart: Connector 3">
              <a:extLst>
                <a:ext uri="{FF2B5EF4-FFF2-40B4-BE49-F238E27FC236}">
                  <a16:creationId xmlns:a16="http://schemas.microsoft.com/office/drawing/2014/main" id="{88C4C0AD-8753-E647-8394-36ECEF87A8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8F7023E-3430-544F-A026-D107074296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45936BA-7F5C-1941-BD01-6001E2F49657}"/>
              </a:ext>
            </a:extLst>
          </p:cNvPr>
          <p:cNvCxnSpPr>
            <a:cxnSpLocks/>
          </p:cNvCxnSpPr>
          <p:nvPr/>
        </p:nvCxnSpPr>
        <p:spPr>
          <a:xfrm flipH="1">
            <a:off x="8472060" y="3448594"/>
            <a:ext cx="314889" cy="2214418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B796395-0024-4B41-B753-70065610982C}"/>
              </a:ext>
            </a:extLst>
          </p:cNvPr>
          <p:cNvGrpSpPr/>
          <p:nvPr/>
        </p:nvGrpSpPr>
        <p:grpSpPr>
          <a:xfrm>
            <a:off x="6929627" y="3749374"/>
            <a:ext cx="3163823" cy="3163823"/>
            <a:chOff x="7196328" y="1865377"/>
            <a:chExt cx="3163823" cy="3163823"/>
          </a:xfrm>
        </p:grpSpPr>
        <p:sp>
          <p:nvSpPr>
            <p:cNvPr id="69" name="Flowchart: Connector 3">
              <a:extLst>
                <a:ext uri="{FF2B5EF4-FFF2-40B4-BE49-F238E27FC236}">
                  <a16:creationId xmlns:a16="http://schemas.microsoft.com/office/drawing/2014/main" id="{07CAF2D5-A330-BA4C-8F76-BADC8E98F1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D65ADE-AD3E-034D-8267-C5C22E2BE1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D16946C-F0B0-4E45-85AD-02A5ED56897C}"/>
              </a:ext>
            </a:extLst>
          </p:cNvPr>
          <p:cNvCxnSpPr>
            <a:cxnSpLocks/>
            <a:stCxn id="34" idx="5"/>
          </p:cNvCxnSpPr>
          <p:nvPr/>
        </p:nvCxnSpPr>
        <p:spPr>
          <a:xfrm>
            <a:off x="8834282" y="3511747"/>
            <a:ext cx="2038194" cy="2461976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4">
            <a:extLst>
              <a:ext uri="{FF2B5EF4-FFF2-40B4-BE49-F238E27FC236}">
                <a16:creationId xmlns:a16="http://schemas.microsoft.com/office/drawing/2014/main" id="{132A669F-F164-824C-85AE-B3FFB1B07ACE}"/>
              </a:ext>
            </a:extLst>
          </p:cNvPr>
          <p:cNvSpPr txBox="1">
            <a:spLocks/>
          </p:cNvSpPr>
          <p:nvPr/>
        </p:nvSpPr>
        <p:spPr>
          <a:xfrm>
            <a:off x="2217307" y="6424229"/>
            <a:ext cx="3452699" cy="77576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rgbClr val="00B050"/>
                </a:solidFill>
                <a:latin typeface="Calibri Light" panose="020F0302020204030204"/>
                <a:ea typeface="+mj-ea"/>
                <a:cs typeface="+mj-cs"/>
              </a:rPr>
              <a:t>linear in dimension</a:t>
            </a:r>
          </a:p>
        </p:txBody>
      </p:sp>
      <p:sp>
        <p:nvSpPr>
          <p:cNvPr id="36" name="Content Placeholder 4">
            <a:extLst>
              <a:ext uri="{FF2B5EF4-FFF2-40B4-BE49-F238E27FC236}">
                <a16:creationId xmlns:a16="http://schemas.microsoft.com/office/drawing/2014/main" id="{C7D3A96E-5250-CC47-8A1E-45990366F0FA}"/>
              </a:ext>
            </a:extLst>
          </p:cNvPr>
          <p:cNvSpPr txBox="1">
            <a:spLocks/>
          </p:cNvSpPr>
          <p:nvPr/>
        </p:nvSpPr>
        <p:spPr>
          <a:xfrm>
            <a:off x="2158531" y="6061108"/>
            <a:ext cx="4684443" cy="61999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i="1" dirty="0"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Same speedy action !!!</a:t>
            </a:r>
          </a:p>
        </p:txBody>
      </p:sp>
    </p:spTree>
    <p:extLst>
      <p:ext uri="{BB962C8B-B14F-4D97-AF65-F5344CB8AC3E}">
        <p14:creationId xmlns:p14="http://schemas.microsoft.com/office/powerpoint/2010/main" val="34284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6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1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3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6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7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900"/>
                            </p:stCondLst>
                            <p:childTnLst>
                              <p:par>
                                <p:cTn id="5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1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300"/>
                            </p:stCondLst>
                            <p:childTnLst>
                              <p:par>
                                <p:cTn id="6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4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9" grpId="0"/>
      <p:bldP spid="47" grpId="0"/>
      <p:bldP spid="50" grpId="0"/>
      <p:bldP spid="51" grpId="0"/>
      <p:bldP spid="35" grpId="0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BF8068B7-25E4-7C4A-B762-1B547F951843}"/>
              </a:ext>
            </a:extLst>
          </p:cNvPr>
          <p:cNvSpPr txBox="1">
            <a:spLocks/>
          </p:cNvSpPr>
          <p:nvPr/>
        </p:nvSpPr>
        <p:spPr>
          <a:xfrm>
            <a:off x="123573" y="3638144"/>
            <a:ext cx="5016833" cy="3210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Features:</a:t>
            </a:r>
          </a:p>
          <a:p>
            <a:r>
              <a:rPr lang="en-US" sz="3200" b="1" dirty="0">
                <a:noFill/>
                <a:latin typeface="Calibri Light" panose="020F0302020204030204"/>
                <a:ea typeface="+mj-ea"/>
                <a:cs typeface="+mj-cs"/>
              </a:rPr>
              <a:t>Big gaps? </a:t>
            </a:r>
            <a:br>
              <a:rPr lang="en-US" sz="3200" b="1" dirty="0">
                <a:noFill/>
                <a:latin typeface="Calibri Light" panose="020F0302020204030204"/>
                <a:ea typeface="+mj-ea"/>
                <a:cs typeface="+mj-cs"/>
              </a:rPr>
            </a:br>
            <a:r>
              <a:rPr lang="en-US" sz="3200" b="1" dirty="0">
                <a:noFill/>
                <a:latin typeface="Calibri Light" panose="020F0302020204030204"/>
                <a:ea typeface="+mj-ea"/>
                <a:cs typeface="+mj-cs"/>
              </a:rPr>
              <a:t>      Unknown?</a:t>
            </a:r>
            <a:br>
              <a:rPr lang="en-US" sz="3200" b="1" dirty="0">
                <a:noFill/>
                <a:latin typeface="Calibri Light" panose="020F0302020204030204"/>
                <a:ea typeface="+mj-ea"/>
                <a:cs typeface="+mj-cs"/>
              </a:rPr>
            </a:br>
            <a:r>
              <a:rPr lang="en-US" sz="3200" b="1" dirty="0">
                <a:noFill/>
                <a:latin typeface="Calibri Light" panose="020F0302020204030204"/>
                <a:ea typeface="+mj-ea"/>
                <a:cs typeface="+mj-cs"/>
              </a:rPr>
              <a:t>      Depends on dimension?</a:t>
            </a:r>
          </a:p>
          <a:p>
            <a:r>
              <a:rPr lang="en-US" sz="3200" b="1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scalable algorithm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F53753-79B2-3041-8979-842F89E7E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209" y="6220570"/>
            <a:ext cx="1371600" cy="520700"/>
          </a:xfrm>
          <a:prstGeom prst="rect">
            <a:avLst/>
          </a:prstGeom>
        </p:spPr>
      </p:pic>
      <p:sp>
        <p:nvSpPr>
          <p:cNvPr id="45" name="Title 3">
            <a:extLst>
              <a:ext uri="{FF2B5EF4-FFF2-40B4-BE49-F238E27FC236}">
                <a16:creationId xmlns:a16="http://schemas.microsoft.com/office/drawing/2014/main" id="{EB98A9EC-E78B-3C45-BC18-B4501B9D4A87}"/>
              </a:ext>
            </a:extLst>
          </p:cNvPr>
          <p:cNvSpPr txBox="1">
            <a:spLocks/>
          </p:cNvSpPr>
          <p:nvPr/>
        </p:nvSpPr>
        <p:spPr>
          <a:xfrm>
            <a:off x="13845" y="-32425"/>
            <a:ext cx="5927031" cy="8002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B050"/>
                </a:solidFill>
              </a:rPr>
              <a:t>Spoke-Darts, SIGGRAPH 2018</a:t>
            </a:r>
          </a:p>
        </p:txBody>
      </p:sp>
      <p:sp>
        <p:nvSpPr>
          <p:cNvPr id="38" name="Content Placeholder 4">
            <a:extLst>
              <a:ext uri="{FF2B5EF4-FFF2-40B4-BE49-F238E27FC236}">
                <a16:creationId xmlns:a16="http://schemas.microsoft.com/office/drawing/2014/main" id="{EA5BF200-E0EF-FB41-B5B0-89A95D92C21A}"/>
              </a:ext>
            </a:extLst>
          </p:cNvPr>
          <p:cNvSpPr txBox="1">
            <a:spLocks/>
          </p:cNvSpPr>
          <p:nvPr/>
        </p:nvSpPr>
        <p:spPr>
          <a:xfrm>
            <a:off x="129790" y="656700"/>
            <a:ext cx="5016833" cy="3464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Solution:</a:t>
            </a:r>
          </a:p>
          <a:p>
            <a:r>
              <a:rPr lang="en-US" sz="3200" b="1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local annular neighborhood around prior samples</a:t>
            </a:r>
          </a:p>
          <a:p>
            <a:r>
              <a:rPr lang="en-US" sz="3200" b="1" dirty="0">
                <a:solidFill>
                  <a:prstClr val="black"/>
                </a:solidFill>
                <a:latin typeface="Calibri Light" panose="020F0302020204030204"/>
              </a:rPr>
              <a:t>rejection sampling, </a:t>
            </a:r>
            <a:r>
              <a:rPr lang="en-US" sz="3200" b="1" dirty="0">
                <a:solidFill>
                  <a:srgbClr val="00B050"/>
                </a:solidFill>
                <a:latin typeface="Calibri Light" panose="020F0302020204030204"/>
              </a:rPr>
              <a:t>12 tries</a:t>
            </a:r>
          </a:p>
          <a:p>
            <a:r>
              <a:rPr lang="en-US" sz="3200" b="1" dirty="0">
                <a:solidFill>
                  <a:srgbClr val="00B050"/>
                </a:solidFill>
                <a:latin typeface="Calibri Light" panose="020F0302020204030204"/>
              </a:rPr>
              <a:t>line-sampling</a:t>
            </a:r>
          </a:p>
          <a:p>
            <a:endParaRPr lang="en-US" dirty="0"/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D95B315D-47CF-4648-8118-E146949319A1}"/>
              </a:ext>
            </a:extLst>
          </p:cNvPr>
          <p:cNvSpPr txBox="1">
            <a:spLocks/>
          </p:cNvSpPr>
          <p:nvPr/>
        </p:nvSpPr>
        <p:spPr>
          <a:xfrm>
            <a:off x="132339" y="659826"/>
            <a:ext cx="5016833" cy="3464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Solution:</a:t>
            </a:r>
          </a:p>
          <a:p>
            <a:r>
              <a:rPr lang="en-US" sz="3200" b="1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local annular neighborhood around prior samples</a:t>
            </a:r>
          </a:p>
          <a:p>
            <a:r>
              <a:rPr lang="en-US" sz="3200" b="1" dirty="0">
                <a:solidFill>
                  <a:prstClr val="black"/>
                </a:solidFill>
                <a:latin typeface="Calibri Light" panose="020F0302020204030204"/>
              </a:rPr>
              <a:t>rejection sampling, </a:t>
            </a:r>
            <a:r>
              <a:rPr lang="en-US" sz="3200" b="1" dirty="0">
                <a:noFill/>
                <a:latin typeface="Calibri Light" panose="020F0302020204030204"/>
              </a:rPr>
              <a:t>30 tries</a:t>
            </a:r>
          </a:p>
          <a:p>
            <a:r>
              <a:rPr lang="en-US" sz="3200" b="1" dirty="0">
                <a:noFill/>
                <a:latin typeface="Calibri Light" panose="020F0302020204030204"/>
              </a:rPr>
              <a:t>point-sampling</a:t>
            </a:r>
          </a:p>
          <a:p>
            <a:endParaRPr lang="en-US" dirty="0"/>
          </a:p>
        </p:txBody>
      </p:sp>
      <p:sp>
        <p:nvSpPr>
          <p:cNvPr id="47" name="Content Placeholder 4">
            <a:extLst>
              <a:ext uri="{FF2B5EF4-FFF2-40B4-BE49-F238E27FC236}">
                <a16:creationId xmlns:a16="http://schemas.microsoft.com/office/drawing/2014/main" id="{250B8A43-B51C-3F47-9856-FEABC3189C34}"/>
              </a:ext>
            </a:extLst>
          </p:cNvPr>
          <p:cNvSpPr txBox="1">
            <a:spLocks/>
          </p:cNvSpPr>
          <p:nvPr/>
        </p:nvSpPr>
        <p:spPr>
          <a:xfrm>
            <a:off x="132339" y="656084"/>
            <a:ext cx="5016833" cy="3464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noFill/>
                <a:latin typeface="Calibri Light" panose="020F0302020204030204"/>
                <a:ea typeface="+mj-ea"/>
                <a:cs typeface="+mj-cs"/>
              </a:rPr>
              <a:t>Solution:</a:t>
            </a:r>
          </a:p>
          <a:p>
            <a:r>
              <a:rPr lang="en-US" sz="3200" b="1" dirty="0">
                <a:noFill/>
                <a:latin typeface="Calibri Light" panose="020F0302020204030204"/>
                <a:ea typeface="+mj-ea"/>
                <a:cs typeface="+mj-cs"/>
              </a:rPr>
              <a:t>local annular neighborhood around prior samples</a:t>
            </a:r>
          </a:p>
          <a:p>
            <a:r>
              <a:rPr lang="en-US" sz="3200" b="1" dirty="0">
                <a:noFill/>
                <a:latin typeface="Calibri Light" panose="020F0302020204030204"/>
              </a:rPr>
              <a:t>rejection sampling, </a:t>
            </a:r>
            <a:r>
              <a:rPr lang="en-US" sz="3200" b="1" dirty="0">
                <a:solidFill>
                  <a:srgbClr val="00B050"/>
                </a:solidFill>
                <a:latin typeface="Calibri Light" panose="020F0302020204030204"/>
              </a:rPr>
              <a:t>12 tries</a:t>
            </a:r>
          </a:p>
          <a:p>
            <a:r>
              <a:rPr lang="en-US" sz="3200" b="1" dirty="0">
                <a:solidFill>
                  <a:srgbClr val="00B050"/>
                </a:solidFill>
                <a:latin typeface="Calibri Light" panose="020F0302020204030204"/>
              </a:rPr>
              <a:t>line-sampling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DF1D7D4-2AAC-9247-BA96-7778BABFB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812" y="601950"/>
            <a:ext cx="2758631" cy="1718492"/>
          </a:xfrm>
          <a:prstGeom prst="rect">
            <a:avLst/>
          </a:prstGeom>
        </p:spPr>
      </p:pic>
      <p:sp>
        <p:nvSpPr>
          <p:cNvPr id="44" name="Content Placeholder 4">
            <a:extLst>
              <a:ext uri="{FF2B5EF4-FFF2-40B4-BE49-F238E27FC236}">
                <a16:creationId xmlns:a16="http://schemas.microsoft.com/office/drawing/2014/main" id="{5F1C8B1A-5557-764A-8142-F1F44D2C421B}"/>
              </a:ext>
            </a:extLst>
          </p:cNvPr>
          <p:cNvSpPr txBox="1">
            <a:spLocks/>
          </p:cNvSpPr>
          <p:nvPr/>
        </p:nvSpPr>
        <p:spPr>
          <a:xfrm>
            <a:off x="128016" y="3639312"/>
            <a:ext cx="5284622" cy="3210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noFill/>
                <a:latin typeface="Calibri Light" panose="020F0302020204030204"/>
                <a:ea typeface="+mj-ea"/>
                <a:cs typeface="+mj-cs"/>
              </a:rPr>
              <a:t>Features:</a:t>
            </a:r>
          </a:p>
          <a:p>
            <a:r>
              <a:rPr lang="en-US" sz="3200" b="1" dirty="0">
                <a:solidFill>
                  <a:srgbClr val="FF0000"/>
                </a:solidFill>
                <a:latin typeface="Calibri Light" panose="020F0302020204030204"/>
                <a:ea typeface="+mj-ea"/>
                <a:cs typeface="+mj-cs"/>
              </a:rPr>
              <a:t>Big gaps? </a:t>
            </a:r>
            <a:br>
              <a:rPr lang="en-US" sz="3200" b="1" dirty="0">
                <a:solidFill>
                  <a:srgbClr val="FF0000"/>
                </a:solidFill>
                <a:latin typeface="Calibri Light" panose="020F0302020204030204"/>
                <a:ea typeface="+mj-ea"/>
                <a:cs typeface="+mj-cs"/>
              </a:rPr>
            </a:br>
            <a:r>
              <a:rPr lang="en-US" sz="3200" b="1" dirty="0">
                <a:solidFill>
                  <a:srgbClr val="FF0000"/>
                </a:solidFill>
                <a:latin typeface="Calibri Light" panose="020F0302020204030204"/>
                <a:ea typeface="+mj-ea"/>
                <a:cs typeface="+mj-cs"/>
              </a:rPr>
              <a:t>      Unknown?</a:t>
            </a:r>
            <a:br>
              <a:rPr lang="en-US" sz="3200" b="1" dirty="0">
                <a:solidFill>
                  <a:srgbClr val="FF0000"/>
                </a:solidFill>
                <a:latin typeface="Calibri Light" panose="020F0302020204030204"/>
                <a:ea typeface="+mj-ea"/>
                <a:cs typeface="+mj-cs"/>
              </a:rPr>
            </a:br>
            <a:r>
              <a:rPr lang="en-US" sz="3200" b="1" dirty="0">
                <a:solidFill>
                  <a:srgbClr val="FF0000"/>
                </a:solidFill>
                <a:latin typeface="Calibri Light" panose="020F0302020204030204"/>
                <a:ea typeface="+mj-ea"/>
                <a:cs typeface="+mj-cs"/>
              </a:rPr>
              <a:t>      Dimension dependence?</a:t>
            </a:r>
          </a:p>
          <a:p>
            <a:r>
              <a:rPr lang="en-US" sz="3200" b="1" dirty="0">
                <a:noFill/>
                <a:latin typeface="Calibri Light" panose="020F0302020204030204"/>
                <a:ea typeface="+mj-ea"/>
                <a:cs typeface="+mj-cs"/>
              </a:rPr>
              <a:t>scalable algorithm</a:t>
            </a:r>
          </a:p>
        </p:txBody>
      </p:sp>
      <p:sp>
        <p:nvSpPr>
          <p:cNvPr id="46" name="Content Placeholder 4">
            <a:extLst>
              <a:ext uri="{FF2B5EF4-FFF2-40B4-BE49-F238E27FC236}">
                <a16:creationId xmlns:a16="http://schemas.microsoft.com/office/drawing/2014/main" id="{E2405025-1BEA-314D-8DC1-5700AF911770}"/>
              </a:ext>
            </a:extLst>
          </p:cNvPr>
          <p:cNvSpPr txBox="1">
            <a:spLocks/>
          </p:cNvSpPr>
          <p:nvPr/>
        </p:nvSpPr>
        <p:spPr>
          <a:xfrm>
            <a:off x="128016" y="3639312"/>
            <a:ext cx="5016833" cy="3210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noFill/>
                <a:latin typeface="Calibri Light" panose="020F0302020204030204"/>
                <a:ea typeface="+mj-ea"/>
                <a:cs typeface="+mj-cs"/>
              </a:rPr>
              <a:t>Features:</a:t>
            </a:r>
          </a:p>
          <a:p>
            <a:r>
              <a:rPr lang="en-US" sz="3200" b="1" dirty="0">
                <a:solidFill>
                  <a:srgbClr val="00B050"/>
                </a:solidFill>
                <a:latin typeface="Calibri Light" panose="020F0302020204030204"/>
                <a:ea typeface="+mj-ea"/>
                <a:cs typeface="+mj-cs"/>
              </a:rPr>
              <a:t>Big gaps? No!</a:t>
            </a:r>
            <a:r>
              <a:rPr lang="en-US" sz="3200" b="1" dirty="0">
                <a:solidFill>
                  <a:srgbClr val="FF0000"/>
                </a:solidFill>
                <a:latin typeface="Calibri Light" panose="020F0302020204030204"/>
                <a:ea typeface="+mj-ea"/>
                <a:cs typeface="+mj-cs"/>
              </a:rPr>
              <a:t> </a:t>
            </a:r>
            <a:br>
              <a:rPr lang="en-US" sz="3200" b="1" dirty="0">
                <a:solidFill>
                  <a:srgbClr val="FF0000"/>
                </a:solidFill>
                <a:latin typeface="Calibri Light" panose="020F0302020204030204"/>
                <a:ea typeface="+mj-ea"/>
                <a:cs typeface="+mj-cs"/>
              </a:rPr>
            </a:br>
            <a:r>
              <a:rPr lang="en-US" sz="3200" b="1" dirty="0">
                <a:solidFill>
                  <a:srgbClr val="FF0000"/>
                </a:solidFill>
                <a:latin typeface="Calibri Light" panose="020F0302020204030204"/>
                <a:ea typeface="+mj-ea"/>
                <a:cs typeface="+mj-cs"/>
              </a:rPr>
              <a:t>      </a:t>
            </a:r>
            <a:r>
              <a:rPr lang="en-US" sz="3200" b="1" dirty="0">
                <a:solidFill>
                  <a:srgbClr val="00B050"/>
                </a:solidFill>
                <a:latin typeface="Calibri Light" panose="020F0302020204030204"/>
                <a:ea typeface="+mj-ea"/>
                <a:cs typeface="+mj-cs"/>
              </a:rPr>
              <a:t>Proven!</a:t>
            </a:r>
            <a:br>
              <a:rPr lang="en-US" sz="3200" b="1" dirty="0">
                <a:solidFill>
                  <a:srgbClr val="FF0000"/>
                </a:solidFill>
                <a:latin typeface="Calibri Light" panose="020F0302020204030204"/>
                <a:ea typeface="+mj-ea"/>
                <a:cs typeface="+mj-cs"/>
              </a:rPr>
            </a:br>
            <a:r>
              <a:rPr lang="en-US" sz="3200" b="1" dirty="0">
                <a:solidFill>
                  <a:srgbClr val="FF0000"/>
                </a:solidFill>
                <a:latin typeface="Calibri Light" panose="020F0302020204030204"/>
                <a:ea typeface="+mj-ea"/>
                <a:cs typeface="+mj-cs"/>
              </a:rPr>
              <a:t>      </a:t>
            </a:r>
            <a:r>
              <a:rPr lang="en-US" sz="3200" b="1" dirty="0">
                <a:solidFill>
                  <a:srgbClr val="00B050"/>
                </a:solidFill>
                <a:latin typeface="Calibri Light" panose="020F0302020204030204"/>
                <a:ea typeface="+mj-ea"/>
                <a:cs typeface="+mj-cs"/>
              </a:rPr>
              <a:t>Dimension invariance!</a:t>
            </a:r>
          </a:p>
          <a:p>
            <a:r>
              <a:rPr lang="en-US" sz="3200" b="1" dirty="0">
                <a:noFill/>
                <a:latin typeface="Calibri Light" panose="020F0302020204030204"/>
                <a:ea typeface="+mj-ea"/>
                <a:cs typeface="+mj-cs"/>
              </a:rPr>
              <a:t>scalable algorithm</a:t>
            </a:r>
          </a:p>
        </p:txBody>
      </p:sp>
      <p:sp>
        <p:nvSpPr>
          <p:cNvPr id="39" name="Content Placeholder 4">
            <a:extLst>
              <a:ext uri="{FF2B5EF4-FFF2-40B4-BE49-F238E27FC236}">
                <a16:creationId xmlns:a16="http://schemas.microsoft.com/office/drawing/2014/main" id="{0B295540-FE18-7148-8BEF-D04EE858663C}"/>
              </a:ext>
            </a:extLst>
          </p:cNvPr>
          <p:cNvSpPr txBox="1">
            <a:spLocks/>
          </p:cNvSpPr>
          <p:nvPr/>
        </p:nvSpPr>
        <p:spPr>
          <a:xfrm rot="1480512">
            <a:off x="1739479" y="4612453"/>
            <a:ext cx="5082747" cy="59577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i="1" dirty="0"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Crunchy guarantee !!!</a:t>
            </a:r>
          </a:p>
        </p:txBody>
      </p:sp>
      <p:sp>
        <p:nvSpPr>
          <p:cNvPr id="40" name="Content Placeholder 4">
            <a:extLst>
              <a:ext uri="{FF2B5EF4-FFF2-40B4-BE49-F238E27FC236}">
                <a16:creationId xmlns:a16="http://schemas.microsoft.com/office/drawing/2014/main" id="{6684A494-8108-7C47-BEA4-F6D74165E1CE}"/>
              </a:ext>
            </a:extLst>
          </p:cNvPr>
          <p:cNvSpPr txBox="1">
            <a:spLocks/>
          </p:cNvSpPr>
          <p:nvPr/>
        </p:nvSpPr>
        <p:spPr>
          <a:xfrm rot="20461886">
            <a:off x="1893216" y="2935269"/>
            <a:ext cx="2941174" cy="64668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i="1" dirty="0"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New recipe !!!</a:t>
            </a:r>
          </a:p>
        </p:txBody>
      </p:sp>
      <p:sp>
        <p:nvSpPr>
          <p:cNvPr id="48" name="Content Placeholder 4">
            <a:extLst>
              <a:ext uri="{FF2B5EF4-FFF2-40B4-BE49-F238E27FC236}">
                <a16:creationId xmlns:a16="http://schemas.microsoft.com/office/drawing/2014/main" id="{2D60C3D4-C89A-E046-855A-1527CD23AC25}"/>
              </a:ext>
            </a:extLst>
          </p:cNvPr>
          <p:cNvSpPr txBox="1">
            <a:spLocks/>
          </p:cNvSpPr>
          <p:nvPr/>
        </p:nvSpPr>
        <p:spPr>
          <a:xfrm>
            <a:off x="2217307" y="6424229"/>
            <a:ext cx="3452699" cy="77576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rgbClr val="00B050"/>
                </a:solidFill>
                <a:latin typeface="Calibri Light" panose="020F0302020204030204"/>
                <a:ea typeface="+mj-ea"/>
                <a:cs typeface="+mj-cs"/>
              </a:rPr>
              <a:t>linear in dimension</a:t>
            </a:r>
          </a:p>
        </p:txBody>
      </p:sp>
      <p:sp>
        <p:nvSpPr>
          <p:cNvPr id="50" name="Content Placeholder 4">
            <a:extLst>
              <a:ext uri="{FF2B5EF4-FFF2-40B4-BE49-F238E27FC236}">
                <a16:creationId xmlns:a16="http://schemas.microsoft.com/office/drawing/2014/main" id="{D333C60C-CB1D-324A-84B2-E278020164BE}"/>
              </a:ext>
            </a:extLst>
          </p:cNvPr>
          <p:cNvSpPr txBox="1">
            <a:spLocks/>
          </p:cNvSpPr>
          <p:nvPr/>
        </p:nvSpPr>
        <p:spPr>
          <a:xfrm>
            <a:off x="2158531" y="6061108"/>
            <a:ext cx="4684443" cy="61999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i="1" dirty="0"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Same speedy action !!!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345944F-7F25-D842-B20D-9BE0FF49F2F9}"/>
              </a:ext>
            </a:extLst>
          </p:cNvPr>
          <p:cNvGrpSpPr/>
          <p:nvPr/>
        </p:nvGrpSpPr>
        <p:grpSpPr>
          <a:xfrm>
            <a:off x="5486400" y="164592"/>
            <a:ext cx="6579953" cy="6579953"/>
            <a:chOff x="5486400" y="164592"/>
            <a:chExt cx="6579953" cy="6579953"/>
          </a:xfrm>
        </p:grpSpPr>
        <p:sp>
          <p:nvSpPr>
            <p:cNvPr id="58" name="Flowchart: Connector 12">
              <a:extLst>
                <a:ext uri="{FF2B5EF4-FFF2-40B4-BE49-F238E27FC236}">
                  <a16:creationId xmlns:a16="http://schemas.microsoft.com/office/drawing/2014/main" id="{EC323474-6E7C-7A42-AC3D-A139E6D1E3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86400" y="164592"/>
              <a:ext cx="6579953" cy="6579953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4A6F1B5-A09F-B544-B58B-44FD178CEA6F}"/>
                </a:ext>
              </a:extLst>
            </p:cNvPr>
            <p:cNvGrpSpPr/>
            <p:nvPr/>
          </p:nvGrpSpPr>
          <p:grpSpPr>
            <a:xfrm>
              <a:off x="7196328" y="1865377"/>
              <a:ext cx="3163823" cy="3163823"/>
              <a:chOff x="7196328" y="1865377"/>
              <a:chExt cx="3163823" cy="3163823"/>
            </a:xfrm>
          </p:grpSpPr>
          <p:sp>
            <p:nvSpPr>
              <p:cNvPr id="60" name="Flowchart: Connector 3">
                <a:extLst>
                  <a:ext uri="{FF2B5EF4-FFF2-40B4-BE49-F238E27FC236}">
                    <a16:creationId xmlns:a16="http://schemas.microsoft.com/office/drawing/2014/main" id="{678061D4-77AC-524C-A96C-CD61CCA529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96328" y="1865377"/>
                <a:ext cx="3163823" cy="3163823"/>
              </a:xfrm>
              <a:prstGeom prst="flowChartConnector">
                <a:avLst/>
              </a:prstGeom>
              <a:solidFill>
                <a:srgbClr val="0000FF">
                  <a:alpha val="50000"/>
                </a:srgbClr>
              </a:solidFill>
              <a:ln w="254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1234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44BEA34-C47E-0C41-A7D9-F7DF265708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99490" y="3376955"/>
                <a:ext cx="157919" cy="1579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34"/>
              </a:p>
            </p:txBody>
          </p: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7C16052-48DB-834D-9B08-362F60F88470}"/>
              </a:ext>
            </a:extLst>
          </p:cNvPr>
          <p:cNvGrpSpPr/>
          <p:nvPr/>
        </p:nvGrpSpPr>
        <p:grpSpPr>
          <a:xfrm>
            <a:off x="7627555" y="-637261"/>
            <a:ext cx="3163823" cy="3163823"/>
            <a:chOff x="7196328" y="1865377"/>
            <a:chExt cx="3163823" cy="3163823"/>
          </a:xfrm>
        </p:grpSpPr>
        <p:sp>
          <p:nvSpPr>
            <p:cNvPr id="63" name="Flowchart: Connector 3">
              <a:extLst>
                <a:ext uri="{FF2B5EF4-FFF2-40B4-BE49-F238E27FC236}">
                  <a16:creationId xmlns:a16="http://schemas.microsoft.com/office/drawing/2014/main" id="{BB2C93B5-87A3-C64C-AA29-2C6543572C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6981979-B388-A049-967B-D2A3105359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2D46182-7FA7-CE47-BDE9-22034A3EB7A1}"/>
              </a:ext>
            </a:extLst>
          </p:cNvPr>
          <p:cNvGrpSpPr/>
          <p:nvPr/>
        </p:nvGrpSpPr>
        <p:grpSpPr>
          <a:xfrm>
            <a:off x="8761198" y="2964299"/>
            <a:ext cx="3163823" cy="3163823"/>
            <a:chOff x="7196328" y="1865377"/>
            <a:chExt cx="3163823" cy="3163823"/>
          </a:xfrm>
        </p:grpSpPr>
        <p:sp>
          <p:nvSpPr>
            <p:cNvPr id="66" name="Flowchart: Connector 3">
              <a:extLst>
                <a:ext uri="{FF2B5EF4-FFF2-40B4-BE49-F238E27FC236}">
                  <a16:creationId xmlns:a16="http://schemas.microsoft.com/office/drawing/2014/main" id="{5090B002-C4ED-7245-8BBC-61176E3931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0CC328A2-6EC6-B244-8FFE-4F43549DCA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A9CC1AD-7FB3-5346-AD17-46B327F84EA6}"/>
              </a:ext>
            </a:extLst>
          </p:cNvPr>
          <p:cNvGrpSpPr/>
          <p:nvPr/>
        </p:nvGrpSpPr>
        <p:grpSpPr>
          <a:xfrm>
            <a:off x="5330106" y="4383186"/>
            <a:ext cx="3163823" cy="3163823"/>
            <a:chOff x="7196328" y="1865377"/>
            <a:chExt cx="3163823" cy="3163823"/>
          </a:xfrm>
        </p:grpSpPr>
        <p:sp>
          <p:nvSpPr>
            <p:cNvPr id="69" name="Flowchart: Connector 3">
              <a:extLst>
                <a:ext uri="{FF2B5EF4-FFF2-40B4-BE49-F238E27FC236}">
                  <a16:creationId xmlns:a16="http://schemas.microsoft.com/office/drawing/2014/main" id="{C2042BB2-002B-A34D-878B-50D177992E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42C9F209-AEBB-154B-BC68-5AF6031725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A7AC3FA-A170-D34E-BCD4-09026335CB20}"/>
              </a:ext>
            </a:extLst>
          </p:cNvPr>
          <p:cNvGrpSpPr/>
          <p:nvPr/>
        </p:nvGrpSpPr>
        <p:grpSpPr>
          <a:xfrm>
            <a:off x="6929627" y="3749374"/>
            <a:ext cx="3163823" cy="3163823"/>
            <a:chOff x="7196328" y="1865377"/>
            <a:chExt cx="3163823" cy="3163823"/>
          </a:xfrm>
        </p:grpSpPr>
        <p:sp>
          <p:nvSpPr>
            <p:cNvPr id="72" name="Flowchart: Connector 3">
              <a:extLst>
                <a:ext uri="{FF2B5EF4-FFF2-40B4-BE49-F238E27FC236}">
                  <a16:creationId xmlns:a16="http://schemas.microsoft.com/office/drawing/2014/main" id="{D3ED7661-1313-DE45-A6A3-7439E76F22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1E86003-9572-2845-9BC7-99E1BD986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99BBF52-4649-154D-ACE1-0140CB2F5671}"/>
              </a:ext>
            </a:extLst>
          </p:cNvPr>
          <p:cNvCxnSpPr>
            <a:cxnSpLocks/>
          </p:cNvCxnSpPr>
          <p:nvPr/>
        </p:nvCxnSpPr>
        <p:spPr>
          <a:xfrm flipH="1" flipV="1">
            <a:off x="6253461" y="1366256"/>
            <a:ext cx="2516071" cy="2082340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0CF7017-0AFB-9D48-8389-29105654E045}"/>
              </a:ext>
            </a:extLst>
          </p:cNvPr>
          <p:cNvGrpSpPr/>
          <p:nvPr/>
        </p:nvGrpSpPr>
        <p:grpSpPr>
          <a:xfrm>
            <a:off x="4812528" y="-106311"/>
            <a:ext cx="3163823" cy="3163823"/>
            <a:chOff x="7196328" y="1865377"/>
            <a:chExt cx="3163823" cy="3163823"/>
          </a:xfrm>
        </p:grpSpPr>
        <p:sp>
          <p:nvSpPr>
            <p:cNvPr id="79" name="Flowchart: Connector 3">
              <a:extLst>
                <a:ext uri="{FF2B5EF4-FFF2-40B4-BE49-F238E27FC236}">
                  <a16:creationId xmlns:a16="http://schemas.microsoft.com/office/drawing/2014/main" id="{00BAB79A-0521-D848-9E4C-2F6BC28FB8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68FDA73-B8CA-674B-B9AD-19CDD4A05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5690424-EAC2-954D-937B-523B2A5139E6}"/>
              </a:ext>
            </a:extLst>
          </p:cNvPr>
          <p:cNvCxnSpPr>
            <a:cxnSpLocks/>
          </p:cNvCxnSpPr>
          <p:nvPr/>
        </p:nvCxnSpPr>
        <p:spPr>
          <a:xfrm flipH="1" flipV="1">
            <a:off x="6253461" y="3057512"/>
            <a:ext cx="2524780" cy="391082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2AA6AFB-67C1-C24A-A7CE-3565AA49631B}"/>
              </a:ext>
            </a:extLst>
          </p:cNvPr>
          <p:cNvGrpSpPr/>
          <p:nvPr/>
        </p:nvGrpSpPr>
        <p:grpSpPr>
          <a:xfrm>
            <a:off x="5294325" y="1559430"/>
            <a:ext cx="3163823" cy="3163823"/>
            <a:chOff x="7196328" y="1865377"/>
            <a:chExt cx="3163823" cy="3163823"/>
          </a:xfrm>
        </p:grpSpPr>
        <p:sp>
          <p:nvSpPr>
            <p:cNvPr id="83" name="Flowchart: Connector 3">
              <a:extLst>
                <a:ext uri="{FF2B5EF4-FFF2-40B4-BE49-F238E27FC236}">
                  <a16:creationId xmlns:a16="http://schemas.microsoft.com/office/drawing/2014/main" id="{88E7E55B-0D69-7244-A91E-758E33AF4C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DB54CC2E-2D4F-C042-A9F0-549884AA72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4EE29F1-414A-B84A-82CF-1C63F8C03F93}"/>
              </a:ext>
            </a:extLst>
          </p:cNvPr>
          <p:cNvCxnSpPr>
            <a:cxnSpLocks/>
          </p:cNvCxnSpPr>
          <p:nvPr/>
        </p:nvCxnSpPr>
        <p:spPr>
          <a:xfrm flipH="1">
            <a:off x="5617022" y="3466011"/>
            <a:ext cx="3161218" cy="925024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78254D2-AD24-3740-9B82-2786AD206B3C}"/>
              </a:ext>
            </a:extLst>
          </p:cNvPr>
          <p:cNvCxnSpPr>
            <a:cxnSpLocks/>
          </p:cNvCxnSpPr>
          <p:nvPr/>
        </p:nvCxnSpPr>
        <p:spPr>
          <a:xfrm>
            <a:off x="8786949" y="3448594"/>
            <a:ext cx="3016429" cy="1242596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ACE8957-3666-9A43-9082-DA674A0CD914}"/>
              </a:ext>
            </a:extLst>
          </p:cNvPr>
          <p:cNvCxnSpPr>
            <a:cxnSpLocks/>
          </p:cNvCxnSpPr>
          <p:nvPr/>
        </p:nvCxnSpPr>
        <p:spPr>
          <a:xfrm flipV="1">
            <a:off x="8786949" y="1483239"/>
            <a:ext cx="2678301" cy="1982772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CFBFB58-C954-5343-9063-4F53B110C36A}"/>
              </a:ext>
            </a:extLst>
          </p:cNvPr>
          <p:cNvGrpSpPr/>
          <p:nvPr/>
        </p:nvGrpSpPr>
        <p:grpSpPr>
          <a:xfrm>
            <a:off x="9044941" y="476596"/>
            <a:ext cx="3163823" cy="3163823"/>
            <a:chOff x="7196328" y="1865377"/>
            <a:chExt cx="3163823" cy="3163823"/>
          </a:xfrm>
        </p:grpSpPr>
        <p:sp>
          <p:nvSpPr>
            <p:cNvPr id="89" name="Flowchart: Connector 3">
              <a:extLst>
                <a:ext uri="{FF2B5EF4-FFF2-40B4-BE49-F238E27FC236}">
                  <a16:creationId xmlns:a16="http://schemas.microsoft.com/office/drawing/2014/main" id="{5D21F187-B5FD-F345-BD5A-6D3AA4BF35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7890F014-690E-A541-B190-74D54473C6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pic>
        <p:nvPicPr>
          <p:cNvPr id="91" name="Picture 90">
            <a:extLst>
              <a:ext uri="{FF2B5EF4-FFF2-40B4-BE49-F238E27FC236}">
                <a16:creationId xmlns:a16="http://schemas.microsoft.com/office/drawing/2014/main" id="{1844BB9B-C87D-C244-88F6-F07C3E117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887" y="1405267"/>
            <a:ext cx="1007059" cy="1007059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7A7E929A-69C2-B84E-9AF7-B5B8D48903AD}"/>
              </a:ext>
            </a:extLst>
          </p:cNvPr>
          <p:cNvSpPr txBox="1"/>
          <p:nvPr/>
        </p:nvSpPr>
        <p:spPr>
          <a:xfrm>
            <a:off x="11490578" y="648092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noFill/>
              </a:rPr>
              <a:t>nada</a:t>
            </a:r>
          </a:p>
        </p:txBody>
      </p:sp>
    </p:spTree>
    <p:extLst>
      <p:ext uri="{BB962C8B-B14F-4D97-AF65-F5344CB8AC3E}">
        <p14:creationId xmlns:p14="http://schemas.microsoft.com/office/powerpoint/2010/main" val="31852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2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300"/>
                            </p:stCondLst>
                            <p:childTnLst>
                              <p:par>
                                <p:cTn id="33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2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60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7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7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6" grpId="0"/>
      <p:bldP spid="39" grpId="0"/>
      <p:bldP spid="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882AF0-88CE-1B4A-8776-1FED42C0B6A8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3000" contras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805" y="3850051"/>
            <a:ext cx="4021195" cy="30061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DFBCBC-BF19-1D4F-9C00-DDC1EC896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03" y="0"/>
            <a:ext cx="3373438" cy="3295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F00EC0-FF39-0B48-A920-6747FEA6E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8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806" y="12105"/>
            <a:ext cx="3192194" cy="31921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F6E73C-732E-0841-8157-F7417F177F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8000"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" y="3419880"/>
            <a:ext cx="4584160" cy="343812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5246CA4-8A28-D243-917D-499758987003}"/>
              </a:ext>
            </a:extLst>
          </p:cNvPr>
          <p:cNvGrpSpPr/>
          <p:nvPr/>
        </p:nvGrpSpPr>
        <p:grpSpPr>
          <a:xfrm>
            <a:off x="3329515" y="929552"/>
            <a:ext cx="5715000" cy="5715000"/>
            <a:chOff x="3357435" y="350200"/>
            <a:chExt cx="5715000" cy="5715000"/>
          </a:xfrm>
        </p:grpSpPr>
        <p:sp>
          <p:nvSpPr>
            <p:cNvPr id="11" name="Flowchart: Connector 12">
              <a:extLst>
                <a:ext uri="{FF2B5EF4-FFF2-40B4-BE49-F238E27FC236}">
                  <a16:creationId xmlns:a16="http://schemas.microsoft.com/office/drawing/2014/main" id="{5CDA5205-4C31-5949-8E8F-7E63D5B63E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7435" y="350200"/>
              <a:ext cx="5715000" cy="5715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543"/>
            </a:p>
          </p:txBody>
        </p:sp>
        <p:sp>
          <p:nvSpPr>
            <p:cNvPr id="12" name="Flowchart: Connector 12">
              <a:extLst>
                <a:ext uri="{FF2B5EF4-FFF2-40B4-BE49-F238E27FC236}">
                  <a16:creationId xmlns:a16="http://schemas.microsoft.com/office/drawing/2014/main" id="{4FE551F2-8148-3843-BB0A-A3F58FB9A9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43335" y="1832699"/>
              <a:ext cx="2743200" cy="274320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543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ED0582C-4A9C-3A47-9E2D-FDBA6F2811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29135" y="2518499"/>
              <a:ext cx="1371600" cy="137160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/>
            </a:p>
          </p:txBody>
        </p:sp>
        <p:sp>
          <p:nvSpPr>
            <p:cNvPr id="14" name="Flowchart: Connector 3">
              <a:extLst>
                <a:ext uri="{FF2B5EF4-FFF2-40B4-BE49-F238E27FC236}">
                  <a16:creationId xmlns:a16="http://schemas.microsoft.com/office/drawing/2014/main" id="{494D7C31-AE65-444A-8DEC-286542CCBA26}"/>
                </a:ext>
              </a:extLst>
            </p:cNvPr>
            <p:cNvSpPr/>
            <p:nvPr/>
          </p:nvSpPr>
          <p:spPr>
            <a:xfrm>
              <a:off x="5529135" y="2518499"/>
              <a:ext cx="1371600" cy="137160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543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E4E6C67-09C3-D741-A511-79D7F09B71BD}"/>
                </a:ext>
              </a:extLst>
            </p:cNvPr>
            <p:cNvCxnSpPr>
              <a:cxnSpLocks/>
            </p:cNvCxnSpPr>
            <p:nvPr/>
          </p:nvCxnSpPr>
          <p:spPr>
            <a:xfrm rot="-4800000" flipV="1">
              <a:off x="6061738" y="1373283"/>
              <a:ext cx="948690" cy="0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41301C1-9742-C542-9D1B-F6C2CFE81380}"/>
                </a:ext>
              </a:extLst>
            </p:cNvPr>
            <p:cNvCxnSpPr>
              <a:cxnSpLocks/>
            </p:cNvCxnSpPr>
            <p:nvPr/>
          </p:nvCxnSpPr>
          <p:spPr>
            <a:xfrm>
              <a:off x="5539323" y="470176"/>
              <a:ext cx="2191170" cy="1705980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25F06BF-914A-7049-9A9F-763FDD3C00A2}"/>
                </a:ext>
              </a:extLst>
            </p:cNvPr>
            <p:cNvCxnSpPr>
              <a:cxnSpLocks/>
            </p:cNvCxnSpPr>
            <p:nvPr/>
          </p:nvCxnSpPr>
          <p:spPr>
            <a:xfrm rot="600000" flipV="1">
              <a:off x="6426145" y="788203"/>
              <a:ext cx="0" cy="2434590"/>
            </a:xfrm>
            <a:prstGeom prst="line">
              <a:avLst/>
            </a:prstGeom>
            <a:ln w="25400">
              <a:solidFill>
                <a:srgbClr val="0070C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6F1C93A-C47D-9344-B10E-A53485E51514}"/>
                </a:ext>
              </a:extLst>
            </p:cNvPr>
            <p:cNvCxnSpPr>
              <a:cxnSpLocks/>
            </p:cNvCxnSpPr>
            <p:nvPr/>
          </p:nvCxnSpPr>
          <p:spPr>
            <a:xfrm rot="2280000" flipV="1">
              <a:off x="5206761" y="1327419"/>
              <a:ext cx="28575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arrow" w="lg" len="med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2CFDA4B-8073-644E-8FEE-E80FDE1124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95291" y="1205090"/>
              <a:ext cx="137160" cy="13716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B2A5780-18BF-5049-9841-0AB1A76A266C}"/>
                </a:ext>
              </a:extLst>
            </p:cNvPr>
            <p:cNvSpPr/>
            <p:nvPr/>
          </p:nvSpPr>
          <p:spPr>
            <a:xfrm>
              <a:off x="7134588" y="169844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D85B363-6E33-5647-9B3A-536513CDF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46048" y="3143134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C720605-B769-8C48-A1CA-2B4F0C2AA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75523" y="2973566"/>
              <a:ext cx="365125" cy="4445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6EC6FFB-174D-5E40-9260-715548040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84823" y="1159819"/>
              <a:ext cx="492125" cy="47625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183CF86-D27D-DA46-A55C-9CA1CCEB2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75330" y="1148633"/>
              <a:ext cx="619125" cy="476250"/>
            </a:xfrm>
            <a:prstGeom prst="rect">
              <a:avLst/>
            </a:prstGeom>
          </p:spPr>
        </p:pic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39C7B04B-0075-2C4A-998B-D32627F89F0F}"/>
              </a:ext>
            </a:extLst>
          </p:cNvPr>
          <p:cNvSpPr txBox="1">
            <a:spLocks/>
          </p:cNvSpPr>
          <p:nvPr/>
        </p:nvSpPr>
        <p:spPr>
          <a:xfrm>
            <a:off x="3825256" y="-78375"/>
            <a:ext cx="5927031" cy="8002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B050"/>
                </a:solidFill>
              </a:rPr>
              <a:t>Spoke-Darts Applications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D1F7C256-30D6-1F4C-AF3F-D008C3781B6F}"/>
              </a:ext>
            </a:extLst>
          </p:cNvPr>
          <p:cNvSpPr txBox="1">
            <a:spLocks/>
          </p:cNvSpPr>
          <p:nvPr/>
        </p:nvSpPr>
        <p:spPr>
          <a:xfrm rot="1732484">
            <a:off x="3091463" y="4484237"/>
            <a:ext cx="1968315" cy="100275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Motion </a:t>
            </a:r>
            <a:b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</a:b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Plan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DC177F88-B510-DC4B-9023-0F7F64B57494}"/>
              </a:ext>
            </a:extLst>
          </p:cNvPr>
          <p:cNvSpPr txBox="1">
            <a:spLocks/>
          </p:cNvSpPr>
          <p:nvPr/>
        </p:nvSpPr>
        <p:spPr>
          <a:xfrm rot="1503339">
            <a:off x="10098743" y="1253977"/>
            <a:ext cx="1863817" cy="58302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Render</a:t>
            </a:r>
          </a:p>
        </p:txBody>
      </p:sp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437789E1-156F-9D41-9A59-A03B1B85D2D4}"/>
              </a:ext>
            </a:extLst>
          </p:cNvPr>
          <p:cNvSpPr txBox="1">
            <a:spLocks/>
          </p:cNvSpPr>
          <p:nvPr/>
        </p:nvSpPr>
        <p:spPr>
          <a:xfrm rot="18849761">
            <a:off x="489152" y="1411165"/>
            <a:ext cx="2592891" cy="656013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Geometry</a:t>
            </a:r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2B9DC050-B322-8E43-AB60-3D2A2D1757F1}"/>
              </a:ext>
            </a:extLst>
          </p:cNvPr>
          <p:cNvSpPr txBox="1">
            <a:spLocks/>
          </p:cNvSpPr>
          <p:nvPr/>
        </p:nvSpPr>
        <p:spPr>
          <a:xfrm rot="18849761">
            <a:off x="8843823" y="4643838"/>
            <a:ext cx="2438320" cy="5960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Optimize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84F5F7-697F-6342-8F32-DDCDD5C4C934}"/>
              </a:ext>
            </a:extLst>
          </p:cNvPr>
          <p:cNvSpPr txBox="1"/>
          <p:nvPr/>
        </p:nvSpPr>
        <p:spPr>
          <a:xfrm>
            <a:off x="11490578" y="648092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noFill/>
              </a:rPr>
              <a:t>nada</a:t>
            </a:r>
          </a:p>
        </p:txBody>
      </p:sp>
    </p:spTree>
    <p:extLst>
      <p:ext uri="{BB962C8B-B14F-4D97-AF65-F5344CB8AC3E}">
        <p14:creationId xmlns:p14="http://schemas.microsoft.com/office/powerpoint/2010/main" val="808770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1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9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/>
      <p:bldP spid="27" grpId="0" animBg="1"/>
      <p:bldP spid="28" grpId="0"/>
      <p:bldP spid="2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</TotalTime>
  <Words>216</Words>
  <Application>Microsoft Macintosh PowerPoint</Application>
  <PresentationFormat>Widescreen</PresentationFormat>
  <Paragraphs>75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Lucida Bright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</dc:title>
  <dc:creator>Microsoft Office User</dc:creator>
  <cp:lastModifiedBy>Microsoft Office User</cp:lastModifiedBy>
  <cp:revision>87</cp:revision>
  <dcterms:created xsi:type="dcterms:W3CDTF">2018-06-25T22:43:33Z</dcterms:created>
  <dcterms:modified xsi:type="dcterms:W3CDTF">2018-06-28T20:04:37Z</dcterms:modified>
</cp:coreProperties>
</file>